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68" r:id="rId2"/>
    <p:sldId id="271" r:id="rId3"/>
    <p:sldId id="256" r:id="rId4"/>
    <p:sldId id="257" r:id="rId5"/>
    <p:sldId id="265" r:id="rId6"/>
    <p:sldId id="267" r:id="rId7"/>
    <p:sldId id="259" r:id="rId8"/>
    <p:sldId id="260" r:id="rId9"/>
    <p:sldId id="261" r:id="rId10"/>
    <p:sldId id="262" r:id="rId11"/>
    <p:sldId id="263" r:id="rId12"/>
    <p:sldId id="264"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3C2223-0BBB-4EFB-A0F6-9FB2DC8D1DF3}" type="datetimeFigureOut">
              <a:rPr lang="en-US" smtClean="0"/>
              <a:t>01/06/2017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863EC6-E50F-46A3-BA89-2E582445E439}" type="slidenum">
              <a:rPr lang="en-US" smtClean="0"/>
              <a:t>‹#›</a:t>
            </a:fld>
            <a:endParaRPr lang="en-US"/>
          </a:p>
        </p:txBody>
      </p:sp>
    </p:spTree>
    <p:extLst>
      <p:ext uri="{BB962C8B-B14F-4D97-AF65-F5344CB8AC3E}">
        <p14:creationId xmlns:p14="http://schemas.microsoft.com/office/powerpoint/2010/main" val="483396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863EC6-E50F-46A3-BA89-2E582445E439}" type="slidenum">
              <a:rPr lang="en-US" smtClean="0"/>
              <a:t>1</a:t>
            </a:fld>
            <a:endParaRPr lang="en-US"/>
          </a:p>
        </p:txBody>
      </p:sp>
    </p:spTree>
    <p:extLst>
      <p:ext uri="{BB962C8B-B14F-4D97-AF65-F5344CB8AC3E}">
        <p14:creationId xmlns:p14="http://schemas.microsoft.com/office/powerpoint/2010/main" val="2437440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5BF0A4-80B0-49C5-B11D-E20561E5D4A7}" type="slidenum">
              <a:rPr lang="en-CA" altLang="en-US"/>
              <a:pPr/>
              <a:t>7</a:t>
            </a:fld>
            <a:endParaRPr lang="en-CA" altLang="en-US"/>
          </a:p>
        </p:txBody>
      </p:sp>
      <p:sp>
        <p:nvSpPr>
          <p:cNvPr id="394242" name="Rectangle 2"/>
          <p:cNvSpPr>
            <a:spLocks noGrp="1" noRot="1" noChangeAspect="1" noChangeArrowheads="1" noTextEdit="1"/>
          </p:cNvSpPr>
          <p:nvPr>
            <p:ph type="sldImg"/>
          </p:nvPr>
        </p:nvSpPr>
        <p:spPr>
          <a:xfrm>
            <a:off x="465138" y="204788"/>
            <a:ext cx="5929312" cy="4446587"/>
          </a:xfrm>
          <a:ln/>
        </p:spPr>
      </p:sp>
      <p:sp>
        <p:nvSpPr>
          <p:cNvPr id="394243" name="Rectangle 3"/>
          <p:cNvSpPr>
            <a:spLocks noGrp="1" noChangeArrowheads="1"/>
          </p:cNvSpPr>
          <p:nvPr>
            <p:ph type="body" idx="1"/>
          </p:nvPr>
        </p:nvSpPr>
        <p:spPr>
          <a:xfrm>
            <a:off x="762000" y="4838700"/>
            <a:ext cx="5257800" cy="4000500"/>
          </a:xfrm>
        </p:spPr>
        <p:txBody>
          <a:bodyPr lIns="84527" tIns="42264" rIns="84527" bIns="42264"/>
          <a:lstStyle/>
          <a:p>
            <a:r>
              <a:rPr lang="en-GB" altLang="en-US" sz="1000" dirty="0"/>
              <a:t>Get the students to realize how useful even a simple economic model, such as the </a:t>
            </a:r>
            <a:r>
              <a:rPr lang="en-GB" altLang="en-US" sz="1000" i="1" dirty="0" smtClean="0"/>
              <a:t>PPC(F) </a:t>
            </a:r>
            <a:r>
              <a:rPr lang="en-GB" altLang="en-US" sz="1000" dirty="0"/>
              <a:t>model, is for helping us understand and interpret important political events in history. For instance, the </a:t>
            </a:r>
            <a:r>
              <a:rPr lang="en-GB" altLang="en-US" sz="1000" i="1" dirty="0" smtClean="0"/>
              <a:t>PPC(F) </a:t>
            </a:r>
            <a:r>
              <a:rPr lang="en-GB" altLang="en-US" sz="1000" dirty="0"/>
              <a:t>model can be used to </a:t>
            </a:r>
            <a:r>
              <a:rPr lang="en-GB" altLang="en-US" sz="1000" dirty="0" err="1"/>
              <a:t>analyze</a:t>
            </a:r>
            <a:r>
              <a:rPr lang="en-GB" altLang="en-US" sz="1000" dirty="0"/>
              <a:t> real-world events such as an “Arms Race” between nations. Draw a </a:t>
            </a:r>
            <a:r>
              <a:rPr lang="en-GB" altLang="en-US" sz="1000" i="1" dirty="0" smtClean="0"/>
              <a:t>PPC(F) </a:t>
            </a:r>
            <a:r>
              <a:rPr lang="en-GB" altLang="en-US" sz="1000" dirty="0"/>
              <a:t>for military goods and civilian goods production. Then draw another </a:t>
            </a:r>
            <a:r>
              <a:rPr lang="en-GB" altLang="en-US" sz="1000" i="1" dirty="0" smtClean="0"/>
              <a:t>PPC(F) </a:t>
            </a:r>
            <a:r>
              <a:rPr lang="en-GB" altLang="en-US" sz="1000" dirty="0"/>
              <a:t>for a country that is about twice the size of the first, but with the same degree of concavity as the </a:t>
            </a:r>
            <a:r>
              <a:rPr lang="en-GB" altLang="en-US" sz="1000" i="1" dirty="0" smtClean="0"/>
              <a:t>PPC(F) </a:t>
            </a:r>
            <a:r>
              <a:rPr lang="en-GB" altLang="en-US" sz="1000" dirty="0"/>
              <a:t>for the first country. Now assume that each country considers the other as a mortal “enemy,” and that they engage in a costly arms race. Each country picks a point on the </a:t>
            </a:r>
            <a:r>
              <a:rPr lang="en-GB" altLang="en-US" sz="1000" i="1" dirty="0" smtClean="0"/>
              <a:t>PPC(F) </a:t>
            </a:r>
            <a:r>
              <a:rPr lang="en-GB" altLang="en-US" sz="1000" dirty="0"/>
              <a:t>that produces an equal level of military output in absolute terms.</a:t>
            </a:r>
          </a:p>
          <a:p>
            <a:r>
              <a:rPr lang="en-GB" altLang="en-US" sz="1000" dirty="0"/>
              <a:t>What would happen if the larger country decided to increase military production? Emphasize that while the distance on the military output axis at the point of production is equal for both countries, the resulting distance on the civilian output axis is (by definition) a smaller quantity for the smaller country. The large country can create significant economic and political pressures on the government of the small country by forcing the small country to match the increase in military production. The </a:t>
            </a:r>
            <a:r>
              <a:rPr lang="en-GB" altLang="en-US" sz="1000" i="1" dirty="0" smtClean="0"/>
              <a:t>PPC(F) </a:t>
            </a:r>
            <a:r>
              <a:rPr lang="en-GB" altLang="en-US" sz="1000" dirty="0"/>
              <a:t>reveals how much more additional civilian output is forgone by the citizens of the small economy relative to the citizens of the larger economy. Emphasize also that the opportunity cost of civilian goods is higher for the smaller country.</a:t>
            </a:r>
          </a:p>
          <a:p>
            <a:r>
              <a:rPr lang="en-GB" altLang="en-US" sz="1000" dirty="0"/>
              <a:t>What were the economic repercussions of the Cold War? History and political science majors quickly perceive that these two </a:t>
            </a:r>
            <a:r>
              <a:rPr lang="en-GB" altLang="en-US" sz="1000" i="1" dirty="0" smtClean="0"/>
              <a:t>PPC(F) </a:t>
            </a:r>
            <a:r>
              <a:rPr lang="en-GB" altLang="en-US" sz="1000" dirty="0"/>
              <a:t>models reflect the Cold War relationship between the United States and the U.S.S.R. during the early 1980s. The Reagan administration increased U.S. military expenditures during the early 1980s to a post-Vietnam War peak of 6.6 </a:t>
            </a:r>
            <a:r>
              <a:rPr lang="en-GB" altLang="en-US" sz="1000" dirty="0" err="1"/>
              <a:t>percent</a:t>
            </a:r>
            <a:r>
              <a:rPr lang="en-GB" altLang="en-US" sz="1000" dirty="0"/>
              <a:t> of GDP (as compared to about 3.5  </a:t>
            </a:r>
            <a:r>
              <a:rPr lang="en-GB" altLang="en-US" sz="1000" dirty="0" err="1"/>
              <a:t>percent</a:t>
            </a:r>
            <a:r>
              <a:rPr lang="en-GB" altLang="en-US" sz="1000" dirty="0"/>
              <a:t> of GDP in the late 1990s). Many experts agree that this strategy contributed to the many political and economic pressures that ultimately lead to the dissolution of the U.S.S.R.</a:t>
            </a:r>
            <a:endParaRPr lang="en-GB" altLang="en-US" sz="1000" noProof="1"/>
          </a:p>
        </p:txBody>
      </p:sp>
    </p:spTree>
    <p:extLst>
      <p:ext uri="{BB962C8B-B14F-4D97-AF65-F5344CB8AC3E}">
        <p14:creationId xmlns:p14="http://schemas.microsoft.com/office/powerpoint/2010/main" val="2450055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5128CFC-68AA-4074-8332-2974BBB0DEC3}" type="slidenum">
              <a:rPr lang="en-CA" altLang="en-US"/>
              <a:pPr/>
              <a:t>8</a:t>
            </a:fld>
            <a:endParaRPr lang="en-CA" altLang="en-US"/>
          </a:p>
        </p:txBody>
      </p:sp>
      <p:sp>
        <p:nvSpPr>
          <p:cNvPr id="357378" name="Rectangle 2"/>
          <p:cNvSpPr>
            <a:spLocks noGrp="1" noRot="1" noChangeAspect="1" noChangeArrowheads="1" noTextEdit="1"/>
          </p:cNvSpPr>
          <p:nvPr>
            <p:ph type="sldImg"/>
          </p:nvPr>
        </p:nvSpPr>
        <p:spPr>
          <a:xfrm>
            <a:off x="465138" y="204788"/>
            <a:ext cx="5929312" cy="4446587"/>
          </a:xfrm>
          <a:ln/>
        </p:spPr>
      </p:sp>
    </p:spTree>
    <p:extLst>
      <p:ext uri="{BB962C8B-B14F-4D97-AF65-F5344CB8AC3E}">
        <p14:creationId xmlns:p14="http://schemas.microsoft.com/office/powerpoint/2010/main" val="2408037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594F2B-BB59-4824-A4E3-5F5C20979F14}" type="slidenum">
              <a:rPr lang="en-CA" altLang="en-US"/>
              <a:pPr/>
              <a:t>10</a:t>
            </a:fld>
            <a:endParaRPr lang="en-CA" altLang="en-US"/>
          </a:p>
        </p:txBody>
      </p:sp>
      <p:sp>
        <p:nvSpPr>
          <p:cNvPr id="666626" name="Rectangle 2"/>
          <p:cNvSpPr>
            <a:spLocks noGrp="1" noRot="1" noChangeAspect="1" noChangeArrowheads="1" noTextEdit="1"/>
          </p:cNvSpPr>
          <p:nvPr>
            <p:ph type="sldImg"/>
          </p:nvPr>
        </p:nvSpPr>
        <p:spPr>
          <a:xfrm>
            <a:off x="465138" y="204788"/>
            <a:ext cx="5929312" cy="4446587"/>
          </a:xfrm>
          <a:ln/>
        </p:spPr>
      </p:sp>
      <p:sp>
        <p:nvSpPr>
          <p:cNvPr id="666627" name="Rectangle 3"/>
          <p:cNvSpPr>
            <a:spLocks noGrp="1" noChangeArrowheads="1"/>
          </p:cNvSpPr>
          <p:nvPr>
            <p:ph type="body" idx="1"/>
          </p:nvPr>
        </p:nvSpPr>
        <p:spPr>
          <a:xfrm>
            <a:off x="220663" y="4838700"/>
            <a:ext cx="6416675" cy="3481388"/>
          </a:xfrm>
        </p:spPr>
        <p:txBody>
          <a:bodyPr lIns="84527" tIns="42264" rIns="84527" bIns="42264"/>
          <a:lstStyle/>
          <a:p>
            <a:endParaRPr lang="en-US" altLang="en-US" sz="2400" noProof="1">
              <a:latin typeface="GillSans" pitchFamily="34" charset="0"/>
            </a:endParaRPr>
          </a:p>
        </p:txBody>
      </p:sp>
    </p:spTree>
    <p:extLst>
      <p:ext uri="{BB962C8B-B14F-4D97-AF65-F5344CB8AC3E}">
        <p14:creationId xmlns:p14="http://schemas.microsoft.com/office/powerpoint/2010/main" val="341991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4BBB1F13-53B6-43EE-A8D3-1FDCC88E62E5}" type="datetimeFigureOut">
              <a:rPr lang="en-US" smtClean="0"/>
              <a:t>01/06/2017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6FEC7-67CF-4E13-89E1-8AC9367BFAD0}"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B1F13-53B6-43EE-A8D3-1FDCC88E62E5}" type="datetimeFigureOut">
              <a:rPr lang="en-US" smtClean="0"/>
              <a:t>01/06/2017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6FEC7-67CF-4E13-89E1-8AC9367BFA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B1F13-53B6-43EE-A8D3-1FDCC88E62E5}" type="datetimeFigureOut">
              <a:rPr lang="en-US" smtClean="0"/>
              <a:t>01/06/2017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6FEC7-67CF-4E13-89E1-8AC9367BFAD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B1F13-53B6-43EE-A8D3-1FDCC88E62E5}" type="datetimeFigureOut">
              <a:rPr lang="en-US" smtClean="0"/>
              <a:t>01/06/2017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6FEC7-67CF-4E13-89E1-8AC9367BFA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4BBB1F13-53B6-43EE-A8D3-1FDCC88E62E5}" type="datetimeFigureOut">
              <a:rPr lang="en-US" smtClean="0"/>
              <a:t>01/06/2017</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96C6FEC7-67CF-4E13-89E1-8AC9367BFAD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BB1F13-53B6-43EE-A8D3-1FDCC88E62E5}" type="datetimeFigureOut">
              <a:rPr lang="en-US" smtClean="0"/>
              <a:t>01/06/2017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C6FEC7-67CF-4E13-89E1-8AC9367BFAD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BB1F13-53B6-43EE-A8D3-1FDCC88E62E5}" type="datetimeFigureOut">
              <a:rPr lang="en-US" smtClean="0"/>
              <a:t>01/06/2017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C6FEC7-67CF-4E13-89E1-8AC9367BFAD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BB1F13-53B6-43EE-A8D3-1FDCC88E62E5}" type="datetimeFigureOut">
              <a:rPr lang="en-US" smtClean="0"/>
              <a:t>01/06/2017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C6FEC7-67CF-4E13-89E1-8AC9367BFAD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BB1F13-53B6-43EE-A8D3-1FDCC88E62E5}" type="datetimeFigureOut">
              <a:rPr lang="en-US" smtClean="0"/>
              <a:t>01/06/2017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C6FEC7-67CF-4E13-89E1-8AC9367BFA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BB1F13-53B6-43EE-A8D3-1FDCC88E62E5}" type="datetimeFigureOut">
              <a:rPr lang="en-US" smtClean="0"/>
              <a:t>01/06/2017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C6FEC7-67CF-4E13-89E1-8AC9367BFAD0}"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4BBB1F13-53B6-43EE-A8D3-1FDCC88E62E5}" type="datetimeFigureOut">
              <a:rPr lang="en-US" smtClean="0"/>
              <a:t>01/06/2017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C6FEC7-67CF-4E13-89E1-8AC9367BFAD0}"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4BBB1F13-53B6-43EE-A8D3-1FDCC88E62E5}" type="datetimeFigureOut">
              <a:rPr lang="en-US" smtClean="0"/>
              <a:t>01/06/2017</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96C6FEC7-67CF-4E13-89E1-8AC9367BFAD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tW4G5IPpzFY"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O6XL__2CDPU"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Happy Tuesday </a:t>
            </a:r>
            <a:r>
              <a:rPr lang="en-US" dirty="0" smtClean="0">
                <a:sym typeface="Wingdings" panose="05000000000000000000" pitchFamily="2" charset="2"/>
              </a:rPr>
              <a:t></a:t>
            </a:r>
            <a:endParaRPr lang="en-US" dirty="0"/>
          </a:p>
        </p:txBody>
      </p:sp>
      <p:sp>
        <p:nvSpPr>
          <p:cNvPr id="3" name="Content Placeholder 2"/>
          <p:cNvSpPr>
            <a:spLocks noGrp="1"/>
          </p:cNvSpPr>
          <p:nvPr>
            <p:ph idx="1"/>
          </p:nvPr>
        </p:nvSpPr>
        <p:spPr/>
        <p:txBody>
          <a:bodyPr/>
          <a:lstStyle/>
          <a:p>
            <a:r>
              <a:rPr lang="en-US" dirty="0" smtClean="0"/>
              <a:t>You will need your PPC notes and something to write with today.</a:t>
            </a:r>
          </a:p>
          <a:p>
            <a:endParaRPr lang="en-US" dirty="0"/>
          </a:p>
          <a:p>
            <a:r>
              <a:rPr lang="en-US" dirty="0" smtClean="0"/>
              <a:t>HW:  Work on your Unit I Outside Work and Flashcards (check for Chapter 1 and 2 on Thursday)</a:t>
            </a:r>
          </a:p>
          <a:p>
            <a:endParaRPr lang="en-US" dirty="0"/>
          </a:p>
          <a:p>
            <a:r>
              <a:rPr lang="en-US" dirty="0" smtClean="0"/>
              <a:t>Reminder – you need to print the second packet for your Unit I Outside Work…</a:t>
            </a:r>
            <a:endParaRPr lang="en-US" dirty="0"/>
          </a:p>
        </p:txBody>
      </p:sp>
    </p:spTree>
    <p:extLst>
      <p:ext uri="{BB962C8B-B14F-4D97-AF65-F5344CB8AC3E}">
        <p14:creationId xmlns:p14="http://schemas.microsoft.com/office/powerpoint/2010/main" val="2014158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03" name="Text Box 3"/>
          <p:cNvSpPr txBox="1">
            <a:spLocks noChangeArrowheads="1"/>
          </p:cNvSpPr>
          <p:nvPr/>
        </p:nvSpPr>
        <p:spPr bwMode="auto">
          <a:xfrm>
            <a:off x="228599" y="457200"/>
            <a:ext cx="4038601" cy="4431983"/>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lvl1pPr defTabSz="342900">
              <a:tabLst>
                <a:tab pos="342900" algn="l"/>
              </a:tabLst>
              <a:defRPr sz="2400">
                <a:solidFill>
                  <a:schemeClr val="tx1"/>
                </a:solidFill>
                <a:latin typeface="Times New Roman" pitchFamily="18" charset="0"/>
              </a:defRPr>
            </a:lvl1pPr>
            <a:lvl2pPr defTabSz="342900">
              <a:tabLst>
                <a:tab pos="342900" algn="l"/>
              </a:tabLst>
              <a:defRPr sz="2400">
                <a:solidFill>
                  <a:schemeClr val="tx1"/>
                </a:solidFill>
                <a:latin typeface="Times New Roman" pitchFamily="18" charset="0"/>
              </a:defRPr>
            </a:lvl2pPr>
            <a:lvl3pPr defTabSz="342900">
              <a:tabLst>
                <a:tab pos="342900" algn="l"/>
              </a:tabLst>
              <a:defRPr sz="2400">
                <a:solidFill>
                  <a:schemeClr val="tx1"/>
                </a:solidFill>
                <a:latin typeface="Times New Roman" pitchFamily="18" charset="0"/>
              </a:defRPr>
            </a:lvl3pPr>
            <a:lvl4pPr defTabSz="342900">
              <a:tabLst>
                <a:tab pos="342900" algn="l"/>
              </a:tabLst>
              <a:defRPr sz="2400">
                <a:solidFill>
                  <a:schemeClr val="tx1"/>
                </a:solidFill>
                <a:latin typeface="Times New Roman" pitchFamily="18" charset="0"/>
              </a:defRPr>
            </a:lvl4pPr>
            <a:lvl5pPr defTabSz="342900">
              <a:tabLst>
                <a:tab pos="342900" algn="l"/>
              </a:tabLst>
              <a:defRPr sz="2400">
                <a:solidFill>
                  <a:schemeClr val="tx1"/>
                </a:solidFill>
                <a:latin typeface="Times New Roman" pitchFamily="18" charset="0"/>
              </a:defRPr>
            </a:lvl5pPr>
            <a:lvl6pPr defTabSz="342900" fontAlgn="base">
              <a:spcBef>
                <a:spcPct val="0"/>
              </a:spcBef>
              <a:spcAft>
                <a:spcPct val="0"/>
              </a:spcAft>
              <a:tabLst>
                <a:tab pos="342900" algn="l"/>
              </a:tabLst>
              <a:defRPr sz="2400">
                <a:solidFill>
                  <a:schemeClr val="tx1"/>
                </a:solidFill>
                <a:latin typeface="Times New Roman" pitchFamily="18" charset="0"/>
              </a:defRPr>
            </a:lvl6pPr>
            <a:lvl7pPr defTabSz="342900" fontAlgn="base">
              <a:spcBef>
                <a:spcPct val="0"/>
              </a:spcBef>
              <a:spcAft>
                <a:spcPct val="0"/>
              </a:spcAft>
              <a:tabLst>
                <a:tab pos="342900" algn="l"/>
              </a:tabLst>
              <a:defRPr sz="2400">
                <a:solidFill>
                  <a:schemeClr val="tx1"/>
                </a:solidFill>
                <a:latin typeface="Times New Roman" pitchFamily="18" charset="0"/>
              </a:defRPr>
            </a:lvl7pPr>
            <a:lvl8pPr defTabSz="342900" fontAlgn="base">
              <a:spcBef>
                <a:spcPct val="0"/>
              </a:spcBef>
              <a:spcAft>
                <a:spcPct val="0"/>
              </a:spcAft>
              <a:tabLst>
                <a:tab pos="342900" algn="l"/>
              </a:tabLst>
              <a:defRPr sz="2400">
                <a:solidFill>
                  <a:schemeClr val="tx1"/>
                </a:solidFill>
                <a:latin typeface="Times New Roman" pitchFamily="18" charset="0"/>
              </a:defRPr>
            </a:lvl8pPr>
            <a:lvl9pPr defTabSz="342900" fontAlgn="base">
              <a:spcBef>
                <a:spcPct val="0"/>
              </a:spcBef>
              <a:spcAft>
                <a:spcPct val="0"/>
              </a:spcAft>
              <a:tabLst>
                <a:tab pos="342900" algn="l"/>
              </a:tabLst>
              <a:defRPr sz="2400">
                <a:solidFill>
                  <a:schemeClr val="tx1"/>
                </a:solidFill>
                <a:latin typeface="Times New Roman" pitchFamily="18" charset="0"/>
              </a:defRPr>
            </a:lvl9pPr>
          </a:lstStyle>
          <a:p>
            <a:pPr>
              <a:lnSpc>
                <a:spcPct val="105000"/>
              </a:lnSpc>
              <a:spcBef>
                <a:spcPct val="50000"/>
              </a:spcBef>
            </a:pPr>
            <a:r>
              <a:rPr lang="en-US" altLang="en-US" sz="2000" b="1" dirty="0" smtClean="0">
                <a:latin typeface="Palatino Linotype" panose="02040502050505030304" pitchFamily="18" charset="0"/>
              </a:rPr>
              <a:t>Scenario: Consider in previous years we only produced cell phones </a:t>
            </a:r>
            <a:r>
              <a:rPr lang="en-US" altLang="en-US" sz="2000" b="1" dirty="0">
                <a:latin typeface="Palatino Linotype" panose="02040502050505030304" pitchFamily="18" charset="0"/>
              </a:rPr>
              <a:t>(</a:t>
            </a:r>
            <a:r>
              <a:rPr lang="en-US" altLang="en-US" sz="2000" b="1" dirty="0" smtClean="0">
                <a:latin typeface="Palatino Linotype" panose="02040502050505030304" pitchFamily="18" charset="0"/>
              </a:rPr>
              <a:t>point L on PPC(F))</a:t>
            </a:r>
          </a:p>
          <a:p>
            <a:pPr>
              <a:lnSpc>
                <a:spcPct val="105000"/>
              </a:lnSpc>
              <a:spcBef>
                <a:spcPct val="50000"/>
              </a:spcBef>
            </a:pPr>
            <a:r>
              <a:rPr lang="en-US" altLang="en-US" sz="2000" b="1" dirty="0" smtClean="0">
                <a:latin typeface="Palatino Linotype" panose="02040502050505030304" pitchFamily="18" charset="0"/>
              </a:rPr>
              <a:t>1.</a:t>
            </a:r>
            <a:r>
              <a:rPr lang="en-US" altLang="en-US" sz="2000" dirty="0" smtClean="0">
                <a:latin typeface="Palatino Linotype" panose="02040502050505030304" pitchFamily="18" charset="0"/>
              </a:rPr>
              <a:t> We </a:t>
            </a:r>
            <a:r>
              <a:rPr lang="en-US" altLang="en-US" sz="2000" dirty="0">
                <a:latin typeface="Palatino Linotype" panose="02040502050505030304" pitchFamily="18" charset="0"/>
              </a:rPr>
              <a:t>cut production </a:t>
            </a:r>
            <a:r>
              <a:rPr lang="en-US" altLang="en-US" sz="2000" dirty="0" smtClean="0">
                <a:latin typeface="Palatino Linotype" panose="02040502050505030304" pitchFamily="18" charset="0"/>
              </a:rPr>
              <a:t>of </a:t>
            </a:r>
            <a:r>
              <a:rPr lang="en-US" altLang="en-US" sz="2000" dirty="0">
                <a:latin typeface="Palatino Linotype" panose="02040502050505030304" pitchFamily="18" charset="0"/>
              </a:rPr>
              <a:t>cell phones to 3 million </a:t>
            </a:r>
            <a:r>
              <a:rPr lang="en-US" altLang="en-US" sz="2000" dirty="0" smtClean="0">
                <a:latin typeface="Palatino Linotype" panose="02040502050505030304" pitchFamily="18" charset="0"/>
              </a:rPr>
              <a:t>this </a:t>
            </a:r>
            <a:r>
              <a:rPr lang="en-US" altLang="en-US" sz="2000" dirty="0">
                <a:latin typeface="Palatino Linotype" panose="02040502050505030304" pitchFamily="18" charset="0"/>
              </a:rPr>
              <a:t>year, </a:t>
            </a:r>
            <a:r>
              <a:rPr lang="en-US" altLang="en-US" sz="2000" dirty="0" smtClean="0">
                <a:latin typeface="Palatino Linotype" panose="02040502050505030304" pitchFamily="18" charset="0"/>
              </a:rPr>
              <a:t>How many cell phone factories can we produce? Opportunity Cost? What happens to PPC(F) the following year? </a:t>
            </a:r>
            <a:endParaRPr lang="en-US" altLang="en-US" sz="2000" i="1" dirty="0">
              <a:latin typeface="Palatino Linotype" panose="02040502050505030304" pitchFamily="18" charset="0"/>
            </a:endParaRPr>
          </a:p>
          <a:p>
            <a:pPr>
              <a:lnSpc>
                <a:spcPct val="105000"/>
              </a:lnSpc>
              <a:spcBef>
                <a:spcPct val="50000"/>
              </a:spcBef>
            </a:pPr>
            <a:r>
              <a:rPr lang="en-US" altLang="en-US" sz="2000" b="1" dirty="0">
                <a:latin typeface="Palatino Linotype" panose="02040502050505030304" pitchFamily="18" charset="0"/>
              </a:rPr>
              <a:t>2.</a:t>
            </a:r>
            <a:r>
              <a:rPr lang="en-US" altLang="en-US" sz="2000" dirty="0">
                <a:latin typeface="Palatino Linotype" panose="02040502050505030304" pitchFamily="18" charset="0"/>
              </a:rPr>
              <a:t> </a:t>
            </a:r>
            <a:r>
              <a:rPr lang="en-US" altLang="en-US" sz="2000" dirty="0" smtClean="0">
                <a:latin typeface="Palatino Linotype" panose="02040502050505030304" pitchFamily="18" charset="0"/>
              </a:rPr>
              <a:t>The </a:t>
            </a:r>
            <a:r>
              <a:rPr lang="en-US" altLang="en-US" sz="2000" dirty="0">
                <a:latin typeface="Palatino Linotype" panose="02040502050505030304" pitchFamily="18" charset="0"/>
              </a:rPr>
              <a:t>next year, our </a:t>
            </a:r>
            <a:r>
              <a:rPr lang="en-US" altLang="en-US" sz="2000" i="1" dirty="0" smtClean="0">
                <a:latin typeface="Palatino Linotype" panose="02040502050505030304" pitchFamily="18" charset="0"/>
              </a:rPr>
              <a:t>PPC(F)</a:t>
            </a:r>
            <a:r>
              <a:rPr lang="en-US" altLang="en-US" sz="2000" dirty="0" smtClean="0">
                <a:latin typeface="Palatino Linotype" panose="02040502050505030304" pitchFamily="18" charset="0"/>
              </a:rPr>
              <a:t> shifts </a:t>
            </a:r>
            <a:r>
              <a:rPr lang="en-US" altLang="en-US" sz="2000" dirty="0">
                <a:latin typeface="Palatino Linotype" panose="02040502050505030304" pitchFamily="18" charset="0"/>
              </a:rPr>
              <a:t>outward </a:t>
            </a:r>
            <a:r>
              <a:rPr lang="en-US" altLang="en-US" sz="2000" dirty="0" smtClean="0">
                <a:latin typeface="Palatino Linotype" panose="02040502050505030304" pitchFamily="18" charset="0"/>
              </a:rPr>
              <a:t>for cell phones. WHY?</a:t>
            </a:r>
            <a:endParaRPr lang="en-US" altLang="en-US" sz="2000" dirty="0">
              <a:latin typeface="Palatino Linotype" panose="02040502050505030304" pitchFamily="18" charset="0"/>
            </a:endParaRPr>
          </a:p>
          <a:p>
            <a:pPr>
              <a:lnSpc>
                <a:spcPct val="105000"/>
              </a:lnSpc>
              <a:spcBef>
                <a:spcPct val="50000"/>
              </a:spcBef>
            </a:pPr>
            <a:r>
              <a:rPr lang="en-US" altLang="en-US" sz="2000" dirty="0" smtClean="0">
                <a:latin typeface="Palatino Linotype" panose="02040502050505030304" pitchFamily="18" charset="0"/>
              </a:rPr>
              <a:t>Answer: We have more capital</a:t>
            </a:r>
            <a:endParaRPr lang="en-US" altLang="en-US" dirty="0">
              <a:latin typeface="Palatino Linotype" panose="02040502050505030304" pitchFamily="18" charset="0"/>
            </a:endParaRPr>
          </a:p>
        </p:txBody>
      </p:sp>
      <p:sp>
        <p:nvSpPr>
          <p:cNvPr id="665604" name="Rectangle 4"/>
          <p:cNvSpPr>
            <a:spLocks noGrp="1" noChangeArrowheads="1"/>
          </p:cNvSpPr>
          <p:nvPr>
            <p:ph type="title"/>
          </p:nvPr>
        </p:nvSpPr>
        <p:spPr>
          <a:xfrm>
            <a:off x="4719638" y="228600"/>
            <a:ext cx="4191000" cy="715962"/>
          </a:xfrm>
        </p:spPr>
        <p:txBody>
          <a:bodyPr>
            <a:normAutofit fontScale="90000"/>
          </a:bodyPr>
          <a:lstStyle/>
          <a:p>
            <a:r>
              <a:rPr lang="en-US" sz="2800" dirty="0" smtClean="0">
                <a:latin typeface="Palatino Linotype" panose="02040502050505030304" pitchFamily="18" charset="0"/>
              </a:rPr>
              <a:t>Economic Growth, cont’d. </a:t>
            </a:r>
            <a:endParaRPr lang="en-US" sz="2800" dirty="0">
              <a:latin typeface="Palatino Linotype" panose="02040502050505030304" pitchFamily="18" charset="0"/>
            </a:endParaRPr>
          </a:p>
        </p:txBody>
      </p:sp>
      <p:pic>
        <p:nvPicPr>
          <p:cNvPr id="665617" name="Picture 11" descr="fig0306a_thumb.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10594" y="1409700"/>
            <a:ext cx="4554538"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fig0306b_thumb.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46038" y="1447800"/>
            <a:ext cx="4483650" cy="481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fig0306c_thumb.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46038" y="1447800"/>
            <a:ext cx="4483650" cy="481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fig0306d_thumb.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446038" y="1447800"/>
            <a:ext cx="4483650" cy="481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268512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5603">
                                            <p:txEl>
                                              <p:pRg st="2" end="2"/>
                                            </p:txEl>
                                          </p:spTgt>
                                        </p:tgtEl>
                                        <p:attrNameLst>
                                          <p:attrName>style.visibility</p:attrName>
                                        </p:attrNameLst>
                                      </p:cBhvr>
                                      <p:to>
                                        <p:strVal val="visible"/>
                                      </p:to>
                                    </p:set>
                                    <p:animEffect transition="in" filter="wipe(left)">
                                      <p:cBhvr>
                                        <p:cTn id="12" dur="500"/>
                                        <p:tgtEl>
                                          <p:spTgt spid="665603">
                                            <p:txEl>
                                              <p:pRg st="2" end="2"/>
                                            </p:txEl>
                                          </p:spTgt>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1000"/>
                                        <p:tgtEl>
                                          <p:spTgt spid="1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65603">
                                            <p:txEl>
                                              <p:pRg st="3" end="3"/>
                                            </p:txEl>
                                          </p:spTgt>
                                        </p:tgtEl>
                                        <p:attrNameLst>
                                          <p:attrName>style.visibility</p:attrName>
                                        </p:attrNameLst>
                                      </p:cBhvr>
                                      <p:to>
                                        <p:strVal val="visible"/>
                                      </p:to>
                                    </p:set>
                                    <p:animEffect transition="in" filter="wipe(left)">
                                      <p:cBhvr>
                                        <p:cTn id="21" dur="500"/>
                                        <p:tgtEl>
                                          <p:spTgt spid="665603">
                                            <p:txEl>
                                              <p:pRg st="3" end="3"/>
                                            </p:txEl>
                                          </p:spTgt>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Palatino Linotype" panose="02040502050505030304" pitchFamily="18" charset="0"/>
              </a:rPr>
              <a:t>Economic Growth, cont’d</a:t>
            </a:r>
            <a:endParaRPr lang="en-US" dirty="0">
              <a:latin typeface="Palatino Linotype" panose="02040502050505030304" pitchFamily="18" charset="0"/>
            </a:endParaRPr>
          </a:p>
        </p:txBody>
      </p:sp>
      <p:sp>
        <p:nvSpPr>
          <p:cNvPr id="3" name="Content Placeholder 2"/>
          <p:cNvSpPr>
            <a:spLocks noGrp="1"/>
          </p:cNvSpPr>
          <p:nvPr>
            <p:ph idx="1"/>
          </p:nvPr>
        </p:nvSpPr>
        <p:spPr>
          <a:xfrm>
            <a:off x="457200" y="762000"/>
            <a:ext cx="8382000" cy="2209800"/>
          </a:xfrm>
        </p:spPr>
        <p:txBody>
          <a:bodyPr>
            <a:noAutofit/>
          </a:bodyPr>
          <a:lstStyle/>
          <a:p>
            <a:r>
              <a:rPr lang="en-US" dirty="0" smtClean="0">
                <a:latin typeface="Palatino Linotype" panose="02040502050505030304" pitchFamily="18" charset="0"/>
              </a:rPr>
              <a:t>The PPC(F) also illustrates growth to the overall economy. This is demonstrated by shifting the entire PPC(F) outward, and allows for more production to occur in all facets of economy. </a:t>
            </a:r>
            <a:r>
              <a:rPr lang="en-US" sz="1800" dirty="0" smtClean="0">
                <a:latin typeface="Palatino Linotype" panose="02040502050505030304" pitchFamily="18" charset="0"/>
              </a:rPr>
              <a:t>(</a:t>
            </a:r>
            <a:r>
              <a:rPr lang="en-US" sz="1800" b="1" i="1" dirty="0" smtClean="0">
                <a:solidFill>
                  <a:srgbClr val="92D050"/>
                </a:solidFill>
                <a:latin typeface="Palatino Linotype" panose="02040502050505030304" pitchFamily="18" charset="0"/>
              </a:rPr>
              <a:t>More technology, capital, population, land</a:t>
            </a:r>
            <a:r>
              <a:rPr lang="en-US" sz="1800" dirty="0" smtClean="0">
                <a:latin typeface="Palatino Linotype" panose="02040502050505030304" pitchFamily="18" charset="0"/>
              </a:rPr>
              <a:t>)</a:t>
            </a:r>
          </a:p>
          <a:p>
            <a:r>
              <a:rPr lang="en-US" dirty="0" smtClean="0">
                <a:latin typeface="Palatino Linotype" panose="02040502050505030304" pitchFamily="18" charset="0"/>
              </a:rPr>
              <a:t>A inward shift of the PPC indicates a decline in production.  </a:t>
            </a:r>
            <a:r>
              <a:rPr lang="en-US" sz="1800" dirty="0" smtClean="0">
                <a:latin typeface="Palatino Linotype" panose="02040502050505030304" pitchFamily="18" charset="0"/>
              </a:rPr>
              <a:t>(</a:t>
            </a:r>
            <a:r>
              <a:rPr lang="en-US" sz="1800" b="1" i="1" dirty="0" smtClean="0">
                <a:solidFill>
                  <a:srgbClr val="92D050"/>
                </a:solidFill>
                <a:latin typeface="Palatino Linotype" panose="02040502050505030304" pitchFamily="18" charset="0"/>
              </a:rPr>
              <a:t>Natural disaster, loss of land, deaths)</a:t>
            </a:r>
            <a:endParaRPr lang="en-US" sz="1800" dirty="0" smtClean="0">
              <a:latin typeface="Palatino Linotype" panose="02040502050505030304" pitchFamily="18" charset="0"/>
            </a:endParaRPr>
          </a:p>
          <a:p>
            <a:r>
              <a:rPr lang="en-US" sz="2800" dirty="0" smtClean="0">
                <a:latin typeface="Palatino Linotype" panose="02040502050505030304" pitchFamily="18" charset="0"/>
              </a:rPr>
              <a:t>Scenarios</a:t>
            </a:r>
            <a:r>
              <a:rPr lang="en-US" sz="2000" dirty="0" smtClean="0">
                <a:latin typeface="Palatino Linotype" panose="02040502050505030304" pitchFamily="18" charset="0"/>
              </a:rPr>
              <a:t>: </a:t>
            </a:r>
          </a:p>
          <a:p>
            <a:pPr lvl="1"/>
            <a:r>
              <a:rPr lang="en-US" sz="1800" dirty="0" smtClean="0">
                <a:latin typeface="Palatino Linotype" panose="02040502050505030304" pitchFamily="18" charset="0"/>
              </a:rPr>
              <a:t>A new fossil fuel is discovered that allows for greater productivity in all areas of the economy.  </a:t>
            </a:r>
          </a:p>
          <a:p>
            <a:pPr lvl="1"/>
            <a:r>
              <a:rPr lang="en-US" sz="1800" dirty="0" smtClean="0">
                <a:latin typeface="Palatino Linotype" panose="02040502050505030304" pitchFamily="18" charset="0"/>
              </a:rPr>
              <a:t>A government invades our nation and claims 1/3 of our land as its territory.</a:t>
            </a:r>
          </a:p>
          <a:p>
            <a:pPr lvl="1"/>
            <a:r>
              <a:rPr lang="en-US" sz="1800" dirty="0" smtClean="0">
                <a:latin typeface="Palatino Linotype" panose="02040502050505030304" pitchFamily="18" charset="0"/>
              </a:rPr>
              <a:t>A new technology is created allowing for more efficient manufacturing </a:t>
            </a:r>
          </a:p>
          <a:p>
            <a:pPr lvl="1"/>
            <a:r>
              <a:rPr lang="en-US" sz="1800" dirty="0" smtClean="0">
                <a:latin typeface="Palatino Linotype" panose="02040502050505030304" pitchFamily="18" charset="0"/>
              </a:rPr>
              <a:t>An outbreak of malaria kills 40% of the population.</a:t>
            </a:r>
            <a:endParaRPr lang="en-US" sz="1800" dirty="0">
              <a:latin typeface="Palatino Linotype" panose="0204050205050503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399" y="5337578"/>
            <a:ext cx="2444935" cy="122725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122600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W4G5IPpzFY"/>
          <p:cNvPicPr>
            <a:picLocks noGrp="1" noRot="1" noChangeAspect="1"/>
          </p:cNvPicPr>
          <p:nvPr>
            <p:ph idx="1"/>
            <a:videoFile r:link="rId1"/>
          </p:nvPr>
        </p:nvPicPr>
        <p:blipFill>
          <a:blip r:embed="rId3"/>
          <a:stretch>
            <a:fillRect/>
          </a:stretch>
        </p:blipFill>
        <p:spPr>
          <a:xfrm>
            <a:off x="304800" y="1143000"/>
            <a:ext cx="8483601" cy="4772025"/>
          </a:xfrm>
          <a:prstGeom prst="rect">
            <a:avLst/>
          </a:prstGeom>
        </p:spPr>
      </p:pic>
    </p:spTree>
    <p:extLst>
      <p:ext uri="{BB962C8B-B14F-4D97-AF65-F5344CB8AC3E}">
        <p14:creationId xmlns:p14="http://schemas.microsoft.com/office/powerpoint/2010/main" val="4129146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latino Linotype" panose="02040502050505030304" pitchFamily="18" charset="0"/>
              </a:rPr>
              <a:t>Grab and partner….</a:t>
            </a:r>
            <a:endParaRPr lang="en-US" dirty="0">
              <a:latin typeface="Palatino Linotype" panose="02040502050505030304" pitchFamily="18" charset="0"/>
            </a:endParaRPr>
          </a:p>
        </p:txBody>
      </p:sp>
      <p:sp>
        <p:nvSpPr>
          <p:cNvPr id="3" name="Content Placeholder 2"/>
          <p:cNvSpPr>
            <a:spLocks noGrp="1"/>
          </p:cNvSpPr>
          <p:nvPr>
            <p:ph idx="1"/>
          </p:nvPr>
        </p:nvSpPr>
        <p:spPr/>
        <p:txBody>
          <a:bodyPr/>
          <a:lstStyle/>
          <a:p>
            <a:r>
              <a:rPr lang="en-US" dirty="0" smtClean="0">
                <a:latin typeface="Palatino Linotype" panose="02040502050505030304" pitchFamily="18" charset="0"/>
              </a:rPr>
              <a:t>And let’s practice!</a:t>
            </a:r>
          </a:p>
          <a:p>
            <a:pPr lvl="1"/>
            <a:r>
              <a:rPr lang="en-US" dirty="0" smtClean="0">
                <a:latin typeface="Palatino Linotype" panose="02040502050505030304" pitchFamily="18" charset="0"/>
              </a:rPr>
              <a:t>Each partner should create their own answer sheet for the PPC Practice Session.</a:t>
            </a:r>
          </a:p>
          <a:p>
            <a:pPr lvl="1"/>
            <a:r>
              <a:rPr lang="en-US" dirty="0" smtClean="0">
                <a:latin typeface="Palatino Linotype" panose="02040502050505030304" pitchFamily="18" charset="0"/>
              </a:rPr>
              <a:t>We will go over the answers together.</a:t>
            </a:r>
            <a:endParaRPr lang="en-US" dirty="0">
              <a:latin typeface="Palatino Linotype" panose="02040502050505030304" pitchFamily="18" charset="0"/>
            </a:endParaRPr>
          </a:p>
        </p:txBody>
      </p:sp>
      <p:pic>
        <p:nvPicPr>
          <p:cNvPr id="1026" name="Picture 2" descr="http://freeclipartstore.com/CASD02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263900"/>
            <a:ext cx="2743200" cy="317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2364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a:t>
            </a:r>
            <a:endParaRPr lang="en-US" dirty="0"/>
          </a:p>
        </p:txBody>
      </p:sp>
      <p:sp>
        <p:nvSpPr>
          <p:cNvPr id="3" name="Content Placeholder 2"/>
          <p:cNvSpPr>
            <a:spLocks noGrp="1"/>
          </p:cNvSpPr>
          <p:nvPr>
            <p:ph idx="1"/>
          </p:nvPr>
        </p:nvSpPr>
        <p:spPr/>
        <p:txBody>
          <a:bodyPr/>
          <a:lstStyle/>
          <a:p>
            <a:r>
              <a:rPr lang="en-US" dirty="0" smtClean="0"/>
              <a:t>What is a trade-off?</a:t>
            </a:r>
          </a:p>
          <a:p>
            <a:r>
              <a:rPr lang="en-US" dirty="0" smtClean="0"/>
              <a:t>What is scarcity?</a:t>
            </a:r>
          </a:p>
          <a:p>
            <a:r>
              <a:rPr lang="en-US" dirty="0" smtClean="0"/>
              <a:t>What is an opportunity cost?</a:t>
            </a:r>
          </a:p>
          <a:p>
            <a:r>
              <a:rPr lang="en-US" dirty="0" smtClean="0"/>
              <a:t>What are the four factors of production?</a:t>
            </a:r>
          </a:p>
          <a:p>
            <a:r>
              <a:rPr lang="en-US" dirty="0" smtClean="0"/>
              <a:t>How do nations explain a “guns and butter” decision? (</a:t>
            </a:r>
            <a:r>
              <a:rPr lang="en-US" i="1" dirty="0" smtClean="0"/>
              <a:t>employing resources for one product over another)</a:t>
            </a:r>
            <a:endParaRPr lang="en-US" dirty="0" smtClean="0"/>
          </a:p>
        </p:txBody>
      </p:sp>
    </p:spTree>
    <p:extLst>
      <p:ext uri="{BB962C8B-B14F-4D97-AF65-F5344CB8AC3E}">
        <p14:creationId xmlns:p14="http://schemas.microsoft.com/office/powerpoint/2010/main" val="2594142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latin typeface="Palatino Linotype" panose="02040502050505030304" pitchFamily="18" charset="0"/>
              </a:rPr>
              <a:t>Production Possibilities Curve</a:t>
            </a:r>
            <a:endParaRPr lang="en-US" sz="3600" dirty="0">
              <a:latin typeface="Palatino Linotype" panose="02040502050505030304" pitchFamily="18" charset="0"/>
            </a:endParaRPr>
          </a:p>
        </p:txBody>
      </p:sp>
      <p:sp>
        <p:nvSpPr>
          <p:cNvPr id="3" name="Subtitle 2"/>
          <p:cNvSpPr>
            <a:spLocks noGrp="1"/>
          </p:cNvSpPr>
          <p:nvPr>
            <p:ph type="subTitle" idx="1"/>
          </p:nvPr>
        </p:nvSpPr>
        <p:spPr/>
        <p:txBody>
          <a:bodyPr>
            <a:normAutofit/>
          </a:bodyPr>
          <a:lstStyle/>
          <a:p>
            <a:r>
              <a:rPr lang="en-US" dirty="0" smtClean="0">
                <a:latin typeface="Palatino Linotype" panose="02040502050505030304" pitchFamily="18" charset="0"/>
              </a:rPr>
              <a:t>Illustrating Scarcity, Opportunity Cost, and Efficiency</a:t>
            </a:r>
            <a:endParaRPr lang="en-US" dirty="0">
              <a:latin typeface="Palatino Linotype" panose="02040502050505030304" pitchFamily="18" charset="0"/>
            </a:endParaRPr>
          </a:p>
        </p:txBody>
      </p:sp>
    </p:spTree>
    <p:extLst>
      <p:ext uri="{BB962C8B-B14F-4D97-AF65-F5344CB8AC3E}">
        <p14:creationId xmlns:p14="http://schemas.microsoft.com/office/powerpoint/2010/main" val="3584368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125113" cy="924475"/>
          </a:xfrm>
        </p:spPr>
        <p:txBody>
          <a:bodyPr>
            <a:normAutofit fontScale="90000"/>
          </a:bodyPr>
          <a:lstStyle/>
          <a:p>
            <a:pPr algn="ctr"/>
            <a:r>
              <a:rPr lang="en-US" dirty="0" smtClean="0">
                <a:latin typeface="Palatino Linotype" panose="02040502050505030304" pitchFamily="18" charset="0"/>
              </a:rPr>
              <a:t>Production Possibilities Curve (Frontier)</a:t>
            </a:r>
            <a:endParaRPr lang="en-US" dirty="0">
              <a:latin typeface="Palatino Linotype" panose="02040502050505030304" pitchFamily="18" charset="0"/>
            </a:endParaRPr>
          </a:p>
        </p:txBody>
      </p:sp>
      <p:sp>
        <p:nvSpPr>
          <p:cNvPr id="3" name="Content Placeholder 2"/>
          <p:cNvSpPr>
            <a:spLocks noGrp="1"/>
          </p:cNvSpPr>
          <p:nvPr>
            <p:ph idx="1"/>
          </p:nvPr>
        </p:nvSpPr>
        <p:spPr>
          <a:xfrm>
            <a:off x="76200" y="1219200"/>
            <a:ext cx="5562600" cy="5486399"/>
          </a:xfrm>
        </p:spPr>
        <p:txBody>
          <a:bodyPr>
            <a:normAutofit fontScale="92500"/>
          </a:bodyPr>
          <a:lstStyle/>
          <a:p>
            <a:pPr marL="342900" lvl="1" indent="-342900"/>
            <a:r>
              <a:rPr lang="en-US" altLang="en-US" sz="2400" dirty="0" smtClean="0">
                <a:latin typeface="Palatino Linotype" panose="02040502050505030304" pitchFamily="18" charset="0"/>
              </a:rPr>
              <a:t>PPC(F) - The </a:t>
            </a:r>
            <a:r>
              <a:rPr lang="en-US" altLang="en-US" sz="2400" dirty="0">
                <a:latin typeface="Palatino Linotype" panose="02040502050505030304" pitchFamily="18" charset="0"/>
              </a:rPr>
              <a:t>boundary between the combinations of goods and services that can be produced and the combinations that cannot be produced, given the available factors of production and the state of technology.</a:t>
            </a:r>
          </a:p>
          <a:p>
            <a:r>
              <a:rPr lang="en-US" altLang="en-US" sz="2400" dirty="0">
                <a:solidFill>
                  <a:srgbClr val="92D050"/>
                </a:solidFill>
                <a:latin typeface="Palatino Linotype" panose="02040502050505030304" pitchFamily="18" charset="0"/>
              </a:rPr>
              <a:t>The </a:t>
            </a:r>
            <a:r>
              <a:rPr lang="en-US" altLang="en-US" sz="2400" i="1" dirty="0" smtClean="0">
                <a:solidFill>
                  <a:srgbClr val="92D050"/>
                </a:solidFill>
                <a:latin typeface="Palatino Linotype" panose="02040502050505030304" pitchFamily="18" charset="0"/>
              </a:rPr>
              <a:t>PPC(F)</a:t>
            </a:r>
            <a:r>
              <a:rPr lang="en-US" altLang="en-US" sz="2400" dirty="0" smtClean="0">
                <a:solidFill>
                  <a:srgbClr val="92D050"/>
                </a:solidFill>
                <a:latin typeface="Palatino Linotype" panose="02040502050505030304" pitchFamily="18" charset="0"/>
              </a:rPr>
              <a:t> </a:t>
            </a:r>
            <a:r>
              <a:rPr lang="en-US" altLang="en-US" sz="2400" dirty="0">
                <a:solidFill>
                  <a:srgbClr val="92D050"/>
                </a:solidFill>
                <a:latin typeface="Palatino Linotype" panose="02040502050505030304" pitchFamily="18" charset="0"/>
              </a:rPr>
              <a:t>is a valuable tool for illustrating the effects of scarcity and its </a:t>
            </a:r>
            <a:r>
              <a:rPr lang="en-US" altLang="en-US" sz="2400" dirty="0" smtClean="0">
                <a:solidFill>
                  <a:srgbClr val="92D050"/>
                </a:solidFill>
                <a:latin typeface="Palatino Linotype" panose="02040502050505030304" pitchFamily="18" charset="0"/>
              </a:rPr>
              <a:t>consequences</a:t>
            </a:r>
          </a:p>
          <a:p>
            <a:pPr marL="342900" lvl="1" indent="-342900"/>
            <a:r>
              <a:rPr lang="en-US" altLang="en-US" sz="2400" dirty="0">
                <a:latin typeface="Palatino Linotype" panose="02040502050505030304" pitchFamily="18" charset="0"/>
              </a:rPr>
              <a:t>The </a:t>
            </a:r>
            <a:r>
              <a:rPr lang="en-US" altLang="en-US" sz="2400" i="1" dirty="0" smtClean="0">
                <a:latin typeface="Palatino Linotype" panose="02040502050505030304" pitchFamily="18" charset="0"/>
              </a:rPr>
              <a:t>PPC(F) </a:t>
            </a:r>
            <a:r>
              <a:rPr lang="en-US" altLang="en-US" sz="2400" i="1" dirty="0">
                <a:latin typeface="Palatino Linotype" panose="02040502050505030304" pitchFamily="18" charset="0"/>
              </a:rPr>
              <a:t>puts</a:t>
            </a:r>
            <a:r>
              <a:rPr lang="en-US" altLang="en-US" sz="2400" dirty="0">
                <a:latin typeface="Palatino Linotype" panose="02040502050505030304" pitchFamily="18" charset="0"/>
              </a:rPr>
              <a:t> three features of production possibilities in sharp focus: </a:t>
            </a:r>
            <a:endParaRPr lang="en-US" altLang="en-US" sz="2400" dirty="0" smtClean="0">
              <a:latin typeface="Palatino Linotype" panose="02040502050505030304" pitchFamily="18" charset="0"/>
            </a:endParaRPr>
          </a:p>
          <a:p>
            <a:pPr marL="0" lvl="1" indent="0">
              <a:buNone/>
            </a:pPr>
            <a:r>
              <a:rPr lang="en-US" altLang="en-US" sz="2400" dirty="0">
                <a:latin typeface="Palatino Linotype" panose="02040502050505030304" pitchFamily="18" charset="0"/>
              </a:rPr>
              <a:t>	</a:t>
            </a:r>
            <a:r>
              <a:rPr lang="en-US" altLang="en-US" sz="2400" dirty="0" smtClean="0">
                <a:latin typeface="Palatino Linotype" panose="02040502050505030304" pitchFamily="18" charset="0"/>
              </a:rPr>
              <a:t>1. Scarcity – Attainable and 	Unattainable</a:t>
            </a:r>
          </a:p>
          <a:p>
            <a:pPr marL="0" lvl="1" indent="0">
              <a:buNone/>
            </a:pPr>
            <a:r>
              <a:rPr lang="en-US" altLang="en-US" sz="2400" dirty="0">
                <a:latin typeface="Palatino Linotype" panose="02040502050505030304" pitchFamily="18" charset="0"/>
              </a:rPr>
              <a:t>	</a:t>
            </a:r>
            <a:r>
              <a:rPr lang="en-US" altLang="en-US" sz="2400" dirty="0" smtClean="0">
                <a:latin typeface="Palatino Linotype" panose="02040502050505030304" pitchFamily="18" charset="0"/>
              </a:rPr>
              <a:t>2. Efficiency (maximizing output)</a:t>
            </a:r>
          </a:p>
          <a:p>
            <a:pPr marL="0" lvl="1" indent="0">
              <a:buNone/>
            </a:pPr>
            <a:r>
              <a:rPr lang="en-US" altLang="en-US" sz="2400" dirty="0">
                <a:latin typeface="Palatino Linotype" panose="02040502050505030304" pitchFamily="18" charset="0"/>
              </a:rPr>
              <a:t>	</a:t>
            </a:r>
            <a:r>
              <a:rPr lang="en-US" altLang="en-US" sz="2400" dirty="0" smtClean="0">
                <a:latin typeface="Palatino Linotype" panose="02040502050505030304" pitchFamily="18" charset="0"/>
              </a:rPr>
              <a:t>3. Opportunity Costs/Trade-offs</a:t>
            </a:r>
            <a:endParaRPr lang="en-US" altLang="en-US" sz="2400" dirty="0">
              <a:latin typeface="Palatino Linotype" panose="02040502050505030304" pitchFamily="18" charset="0"/>
            </a:endParaRPr>
          </a:p>
          <a:p>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2667000"/>
            <a:ext cx="2724150" cy="3581400"/>
          </a:xfrm>
          <a:prstGeom prst="rect">
            <a:avLst/>
          </a:prstGeom>
          <a:ln w="38100" cap="sq">
            <a:solidFill>
              <a:schemeClr val="tx1"/>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90308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Palatino Linotype" panose="02040502050505030304" pitchFamily="18" charset="0"/>
              </a:rPr>
              <a:t>Mr. Clifford</a:t>
            </a:r>
            <a:endParaRPr lang="en-US" dirty="0">
              <a:latin typeface="Palatino Linotype" panose="02040502050505030304" pitchFamily="18" charset="0"/>
            </a:endParaRPr>
          </a:p>
        </p:txBody>
      </p:sp>
      <p:pic>
        <p:nvPicPr>
          <p:cNvPr id="4" name="O6XL__2CDPU"/>
          <p:cNvPicPr>
            <a:picLocks noGrp="1" noRot="1" noChangeAspect="1"/>
          </p:cNvPicPr>
          <p:nvPr>
            <p:ph idx="1"/>
            <a:videoFile r:link="rId1"/>
          </p:nvPr>
        </p:nvPicPr>
        <p:blipFill>
          <a:blip r:embed="rId3"/>
          <a:stretch>
            <a:fillRect/>
          </a:stretch>
        </p:blipFill>
        <p:spPr>
          <a:xfrm>
            <a:off x="381000" y="1676400"/>
            <a:ext cx="8415865" cy="4733925"/>
          </a:xfrm>
          <a:prstGeom prst="rect">
            <a:avLst/>
          </a:prstGeom>
        </p:spPr>
      </p:pic>
    </p:spTree>
    <p:extLst>
      <p:ext uri="{BB962C8B-B14F-4D97-AF65-F5344CB8AC3E}">
        <p14:creationId xmlns:p14="http://schemas.microsoft.com/office/powerpoint/2010/main" val="396861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remove"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latino Linotype" panose="02040502050505030304" pitchFamily="18" charset="0"/>
              </a:rPr>
              <a:t>Law of Increasing Opportunity Costs</a:t>
            </a:r>
            <a:endParaRPr lang="en-US" dirty="0">
              <a:latin typeface="Palatino Linotype" panose="02040502050505030304" pitchFamily="18" charset="0"/>
            </a:endParaRPr>
          </a:p>
        </p:txBody>
      </p:sp>
      <p:sp>
        <p:nvSpPr>
          <p:cNvPr id="3" name="Content Placeholder 2"/>
          <p:cNvSpPr>
            <a:spLocks noGrp="1"/>
          </p:cNvSpPr>
          <p:nvPr>
            <p:ph sz="half" idx="1"/>
          </p:nvPr>
        </p:nvSpPr>
        <p:spPr/>
        <p:txBody>
          <a:bodyPr>
            <a:normAutofit fontScale="92500" lnSpcReduction="20000"/>
          </a:bodyPr>
          <a:lstStyle/>
          <a:p>
            <a:r>
              <a:rPr lang="en-US" dirty="0">
                <a:latin typeface="Palatino Linotype" panose="02040502050505030304" pitchFamily="18" charset="0"/>
              </a:rPr>
              <a:t>The curve indicates that goods do not change in equal proportions. As the production of one good goes </a:t>
            </a:r>
            <a:r>
              <a:rPr lang="en-US" dirty="0" smtClean="0">
                <a:latin typeface="Palatino Linotype" panose="02040502050505030304" pitchFamily="18" charset="0"/>
              </a:rPr>
              <a:t>up and more resources are used to create that good, </a:t>
            </a:r>
            <a:r>
              <a:rPr lang="en-US" dirty="0">
                <a:latin typeface="Palatino Linotype" panose="02040502050505030304" pitchFamily="18" charset="0"/>
              </a:rPr>
              <a:t>the rate of </a:t>
            </a:r>
            <a:r>
              <a:rPr lang="en-US" dirty="0" smtClean="0">
                <a:latin typeface="Palatino Linotype" panose="02040502050505030304" pitchFamily="18" charset="0"/>
              </a:rPr>
              <a:t>production of the </a:t>
            </a:r>
            <a:r>
              <a:rPr lang="en-US" dirty="0">
                <a:latin typeface="Palatino Linotype" panose="02040502050505030304" pitchFamily="18" charset="0"/>
              </a:rPr>
              <a:t>other decreases by an increasing rate. This is the </a:t>
            </a:r>
            <a:r>
              <a:rPr lang="en-US" u="sng" dirty="0">
                <a:solidFill>
                  <a:srgbClr val="92D050"/>
                </a:solidFill>
                <a:latin typeface="Palatino Linotype" panose="02040502050505030304" pitchFamily="18" charset="0"/>
              </a:rPr>
              <a:t>Law of Increasing Costs</a:t>
            </a:r>
            <a:r>
              <a:rPr lang="en-US" dirty="0">
                <a:latin typeface="Palatino Linotype" panose="02040502050505030304" pitchFamily="18" charset="0"/>
              </a:rPr>
              <a:t>. Rarely there might be a straight </a:t>
            </a:r>
            <a:r>
              <a:rPr lang="en-US" dirty="0" smtClean="0">
                <a:latin typeface="Palatino Linotype" panose="02040502050505030304" pitchFamily="18" charset="0"/>
              </a:rPr>
              <a:t>line.</a:t>
            </a:r>
            <a:endParaRPr lang="en-US" dirty="0">
              <a:latin typeface="Palatino Linotype" panose="02040502050505030304" pitchFamily="18" charset="0"/>
            </a:endParaRPr>
          </a:p>
        </p:txBody>
      </p:sp>
      <p:sp>
        <p:nvSpPr>
          <p:cNvPr id="4" name="Content Placeholder 3"/>
          <p:cNvSpPr>
            <a:spLocks noGrp="1"/>
          </p:cNvSpPr>
          <p:nvPr>
            <p:ph sz="half" idx="2"/>
          </p:nvPr>
        </p:nvSpPr>
        <p:spPr/>
        <p:txBody>
          <a:bodyPr>
            <a:normAutofit fontScale="92500" lnSpcReduction="20000"/>
          </a:bodyPr>
          <a:lstStyle/>
          <a:p>
            <a:endParaRPr lang="en-US" dirty="0"/>
          </a:p>
        </p:txBody>
      </p:sp>
      <p:sp>
        <p:nvSpPr>
          <p:cNvPr id="5" name="AutoShape 2" descr="https://figures.boundless-cdn.com/19986/raw/ppf-opportunity-cost.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https://figures.boundless-cdn.com/19986/raw/ppf-opportunity-cost.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6" name="Picture 8" descr="http://www.odu.edu/~jkoch/econ202/downloads/PP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2286000"/>
            <a:ext cx="434519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6724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3227" name="Text Box 11"/>
          <p:cNvSpPr txBox="1">
            <a:spLocks noChangeArrowheads="1"/>
          </p:cNvSpPr>
          <p:nvPr/>
        </p:nvSpPr>
        <p:spPr bwMode="auto">
          <a:xfrm>
            <a:off x="228600" y="1359731"/>
            <a:ext cx="4114800" cy="573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spcAft>
                <a:spcPct val="50000"/>
              </a:spcAft>
            </a:pPr>
            <a:r>
              <a:rPr lang="en-US" altLang="en-US" sz="1400" dirty="0" smtClean="0">
                <a:latin typeface="Palatino Linotype" panose="02040502050505030304" pitchFamily="18" charset="0"/>
              </a:rPr>
              <a:t>● </a:t>
            </a:r>
            <a:r>
              <a:rPr lang="en-US" altLang="en-US" sz="2000" dirty="0" smtClean="0">
                <a:latin typeface="Palatino Linotype" panose="02040502050505030304" pitchFamily="18" charset="0"/>
              </a:rPr>
              <a:t>Remember that the PPC shows the different combinations of products that can be produced with a specific set of resources, assuming we are using all of our resources.</a:t>
            </a:r>
          </a:p>
          <a:p>
            <a:pPr>
              <a:spcBef>
                <a:spcPct val="20000"/>
              </a:spcBef>
              <a:spcAft>
                <a:spcPct val="50000"/>
              </a:spcAft>
            </a:pPr>
            <a:r>
              <a:rPr lang="en-US" altLang="en-US" sz="2400" dirty="0" smtClean="0">
                <a:latin typeface="Palatino Linotype" panose="02040502050505030304" pitchFamily="18" charset="0"/>
              </a:rPr>
              <a:t>The figure shows </a:t>
            </a:r>
            <a:r>
              <a:rPr lang="en-US" altLang="en-US" sz="2400" dirty="0">
                <a:latin typeface="Palatino Linotype" panose="02040502050505030304" pitchFamily="18" charset="0"/>
              </a:rPr>
              <a:t>the </a:t>
            </a:r>
            <a:r>
              <a:rPr lang="en-US" altLang="en-US" sz="2400" i="1" dirty="0" smtClean="0">
                <a:latin typeface="Palatino Linotype" panose="02040502050505030304" pitchFamily="18" charset="0"/>
              </a:rPr>
              <a:t>PPC(F)</a:t>
            </a:r>
            <a:r>
              <a:rPr lang="en-US" altLang="en-US" sz="2400" dirty="0" smtClean="0">
                <a:latin typeface="Palatino Linotype" panose="02040502050505030304" pitchFamily="18" charset="0"/>
              </a:rPr>
              <a:t> </a:t>
            </a:r>
            <a:r>
              <a:rPr lang="en-US" altLang="en-US" sz="2400" dirty="0">
                <a:latin typeface="Palatino Linotype" panose="02040502050505030304" pitchFamily="18" charset="0"/>
              </a:rPr>
              <a:t>for cell phones and DVDs. </a:t>
            </a:r>
          </a:p>
          <a:p>
            <a:pPr>
              <a:spcBef>
                <a:spcPct val="20000"/>
              </a:spcBef>
              <a:spcAft>
                <a:spcPct val="50000"/>
              </a:spcAft>
            </a:pPr>
            <a:r>
              <a:rPr lang="en-US" altLang="en-US" sz="1400" dirty="0" smtClean="0">
                <a:latin typeface="Palatino Linotype" panose="02040502050505030304" pitchFamily="18" charset="0"/>
              </a:rPr>
              <a:t>●</a:t>
            </a:r>
            <a:r>
              <a:rPr lang="en-US" altLang="en-US" sz="2400" dirty="0" smtClean="0">
                <a:latin typeface="Palatino Linotype" panose="02040502050505030304" pitchFamily="18" charset="0"/>
              </a:rPr>
              <a:t>Each </a:t>
            </a:r>
            <a:r>
              <a:rPr lang="en-US" altLang="en-US" sz="2400" dirty="0">
                <a:latin typeface="Palatino Linotype" panose="02040502050505030304" pitchFamily="18" charset="0"/>
              </a:rPr>
              <a:t>point on the graph represents a column of the </a:t>
            </a:r>
            <a:r>
              <a:rPr lang="en-US" altLang="en-US" sz="2400" dirty="0" smtClean="0">
                <a:latin typeface="Palatino Linotype" panose="02040502050505030304" pitchFamily="18" charset="0"/>
              </a:rPr>
              <a:t>table (production possibility)</a:t>
            </a:r>
            <a:endParaRPr lang="en-US" altLang="en-US" sz="2400" dirty="0">
              <a:latin typeface="Palatino Linotype" panose="02040502050505030304" pitchFamily="18" charset="0"/>
            </a:endParaRPr>
          </a:p>
          <a:p>
            <a:pPr>
              <a:spcBef>
                <a:spcPct val="20000"/>
              </a:spcBef>
              <a:spcAft>
                <a:spcPct val="50000"/>
              </a:spcAft>
            </a:pPr>
            <a:r>
              <a:rPr lang="en-US" altLang="en-US" sz="1400" dirty="0" smtClean="0">
                <a:latin typeface="Palatino Linotype" panose="02040502050505030304" pitchFamily="18" charset="0"/>
              </a:rPr>
              <a:t>●</a:t>
            </a:r>
            <a:r>
              <a:rPr lang="en-US" altLang="en-US" sz="2400" dirty="0" smtClean="0">
                <a:latin typeface="Palatino Linotype" panose="02040502050505030304" pitchFamily="18" charset="0"/>
              </a:rPr>
              <a:t>The </a:t>
            </a:r>
            <a:r>
              <a:rPr lang="en-US" altLang="en-US" sz="2400" dirty="0">
                <a:latin typeface="Palatino Linotype" panose="02040502050505030304" pitchFamily="18" charset="0"/>
              </a:rPr>
              <a:t>line through the points is the </a:t>
            </a:r>
            <a:r>
              <a:rPr lang="en-US" altLang="en-US" sz="2400" i="1" dirty="0" smtClean="0">
                <a:latin typeface="Palatino Linotype" panose="02040502050505030304" pitchFamily="18" charset="0"/>
              </a:rPr>
              <a:t>PPC(F).</a:t>
            </a:r>
            <a:endParaRPr lang="en-US" altLang="en-US" sz="2400" dirty="0">
              <a:latin typeface="Palatino Linotype" panose="02040502050505030304" pitchFamily="18" charset="0"/>
            </a:endParaRPr>
          </a:p>
          <a:p>
            <a:endParaRPr lang="en-US" altLang="en-US" dirty="0"/>
          </a:p>
        </p:txBody>
      </p:sp>
      <p:sp>
        <p:nvSpPr>
          <p:cNvPr id="393253" name="Rectangle 37"/>
          <p:cNvSpPr>
            <a:spLocks noGrp="1" noChangeArrowheads="1"/>
          </p:cNvSpPr>
          <p:nvPr>
            <p:ph type="title"/>
          </p:nvPr>
        </p:nvSpPr>
        <p:spPr/>
        <p:txBody>
          <a:bodyPr>
            <a:normAutofit fontScale="90000"/>
          </a:bodyPr>
          <a:lstStyle/>
          <a:p>
            <a:pPr algn="ctr"/>
            <a:r>
              <a:rPr lang="en-US" altLang="en-US" dirty="0" smtClean="0">
                <a:latin typeface="Palatino Linotype" panose="02040502050505030304" pitchFamily="18" charset="0"/>
              </a:rPr>
              <a:t>PRODUCTION POSSIBILITIES</a:t>
            </a:r>
            <a:br>
              <a:rPr lang="en-US" altLang="en-US" dirty="0" smtClean="0">
                <a:latin typeface="Palatino Linotype" panose="02040502050505030304" pitchFamily="18" charset="0"/>
              </a:rPr>
            </a:br>
            <a:r>
              <a:rPr lang="en-US" altLang="en-US" dirty="0" smtClean="0">
                <a:latin typeface="Palatino Linotype" panose="02040502050505030304" pitchFamily="18" charset="0"/>
              </a:rPr>
              <a:t>Cell Phones and DVDs</a:t>
            </a:r>
            <a:endParaRPr lang="en-CA" dirty="0">
              <a:latin typeface="Palatino Linotype" panose="02040502050505030304" pitchFamily="18" charset="0"/>
            </a:endParaRPr>
          </a:p>
        </p:txBody>
      </p:sp>
      <p:pic>
        <p:nvPicPr>
          <p:cNvPr id="393262" name="Picture 9" descr="fig0301a_thumb.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979613"/>
            <a:ext cx="4467225"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10" descr="fig0301b_thumb.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1979613"/>
            <a:ext cx="4467225"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11" descr="fig0301c_thumb.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1979613"/>
            <a:ext cx="4467225"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12" descr="fig0301d_thumb.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419600" y="1979613"/>
            <a:ext cx="4467225"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13" descr="fig0301e_thumb.gif"/>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1979613"/>
            <a:ext cx="4467225"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14" descr="fig0301f_thumb.gif"/>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1979613"/>
            <a:ext cx="4467225"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22" descr="fig0301g_thumb.gif"/>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419600" y="1979613"/>
            <a:ext cx="4467225"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Picture 23" descr="fig0301h_thumb.gif"/>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571981" y="2120280"/>
            <a:ext cx="4162462" cy="418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946978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93227">
                                            <p:txEl>
                                              <p:pRg st="2" end="2"/>
                                            </p:txEl>
                                          </p:spTgt>
                                        </p:tgtEl>
                                        <p:attrNameLst>
                                          <p:attrName>style.visibility</p:attrName>
                                        </p:attrNameLst>
                                      </p:cBhvr>
                                      <p:to>
                                        <p:strVal val="visible"/>
                                      </p:to>
                                    </p:set>
                                    <p:animEffect transition="in" filter="wipe(left)">
                                      <p:cBhvr>
                                        <p:cTn id="7" dur="500"/>
                                        <p:tgtEl>
                                          <p:spTgt spid="39322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wipe(down)">
                                      <p:cBhvr>
                                        <p:cTn id="12" dur="1000"/>
                                        <p:tgtEl>
                                          <p:spTgt spid="16387"/>
                                        </p:tgtEl>
                                      </p:cBhvr>
                                    </p:animEffect>
                                  </p:childTnLst>
                                </p:cTn>
                              </p:par>
                            </p:childTnLst>
                          </p:cTn>
                        </p:par>
                        <p:par>
                          <p:cTn id="13" fill="hold" nodeType="afterGroup">
                            <p:stCondLst>
                              <p:cond delay="1000"/>
                            </p:stCondLst>
                            <p:childTnLst>
                              <p:par>
                                <p:cTn id="14" presetID="22" presetClass="entr" presetSubtype="4" fill="hold" nodeType="afterEffect">
                                  <p:stCondLst>
                                    <p:cond delay="0"/>
                                  </p:stCondLst>
                                  <p:childTnLst>
                                    <p:set>
                                      <p:cBhvr>
                                        <p:cTn id="15" dur="1" fill="hold">
                                          <p:stCondLst>
                                            <p:cond delay="0"/>
                                          </p:stCondLst>
                                        </p:cTn>
                                        <p:tgtEl>
                                          <p:spTgt spid="16388"/>
                                        </p:tgtEl>
                                        <p:attrNameLst>
                                          <p:attrName>style.visibility</p:attrName>
                                        </p:attrNameLst>
                                      </p:cBhvr>
                                      <p:to>
                                        <p:strVal val="visible"/>
                                      </p:to>
                                    </p:set>
                                    <p:animEffect transition="in" filter="wipe(down)">
                                      <p:cBhvr>
                                        <p:cTn id="16" dur="1000"/>
                                        <p:tgtEl>
                                          <p:spTgt spid="16388"/>
                                        </p:tgtEl>
                                      </p:cBhvr>
                                    </p:animEffect>
                                  </p:childTnLst>
                                </p:cTn>
                              </p:par>
                            </p:childTnLst>
                          </p:cTn>
                        </p:par>
                        <p:par>
                          <p:cTn id="17" fill="hold" nodeType="afterGroup">
                            <p:stCondLst>
                              <p:cond delay="2000"/>
                            </p:stCondLst>
                            <p:childTnLst>
                              <p:par>
                                <p:cTn id="18" presetID="22" presetClass="entr" presetSubtype="4" fill="hold" nodeType="afterEffect">
                                  <p:stCondLst>
                                    <p:cond delay="0"/>
                                  </p:stCondLst>
                                  <p:childTnLst>
                                    <p:set>
                                      <p:cBhvr>
                                        <p:cTn id="19" dur="1" fill="hold">
                                          <p:stCondLst>
                                            <p:cond delay="0"/>
                                          </p:stCondLst>
                                        </p:cTn>
                                        <p:tgtEl>
                                          <p:spTgt spid="16389"/>
                                        </p:tgtEl>
                                        <p:attrNameLst>
                                          <p:attrName>style.visibility</p:attrName>
                                        </p:attrNameLst>
                                      </p:cBhvr>
                                      <p:to>
                                        <p:strVal val="visible"/>
                                      </p:to>
                                    </p:set>
                                    <p:animEffect transition="in" filter="wipe(down)">
                                      <p:cBhvr>
                                        <p:cTn id="20" dur="1000"/>
                                        <p:tgtEl>
                                          <p:spTgt spid="16389"/>
                                        </p:tgtEl>
                                      </p:cBhvr>
                                    </p:animEffect>
                                  </p:childTnLst>
                                </p:cTn>
                              </p:par>
                            </p:childTnLst>
                          </p:cTn>
                        </p:par>
                        <p:par>
                          <p:cTn id="21" fill="hold" nodeType="afterGroup">
                            <p:stCondLst>
                              <p:cond delay="3000"/>
                            </p:stCondLst>
                            <p:childTnLst>
                              <p:par>
                                <p:cTn id="22" presetID="22" presetClass="entr" presetSubtype="4" fill="hold" nodeType="afterEffect">
                                  <p:stCondLst>
                                    <p:cond delay="0"/>
                                  </p:stCondLst>
                                  <p:childTnLst>
                                    <p:set>
                                      <p:cBhvr>
                                        <p:cTn id="23" dur="1" fill="hold">
                                          <p:stCondLst>
                                            <p:cond delay="0"/>
                                          </p:stCondLst>
                                        </p:cTn>
                                        <p:tgtEl>
                                          <p:spTgt spid="16390"/>
                                        </p:tgtEl>
                                        <p:attrNameLst>
                                          <p:attrName>style.visibility</p:attrName>
                                        </p:attrNameLst>
                                      </p:cBhvr>
                                      <p:to>
                                        <p:strVal val="visible"/>
                                      </p:to>
                                    </p:set>
                                    <p:animEffect transition="in" filter="wipe(down)">
                                      <p:cBhvr>
                                        <p:cTn id="24" dur="1000"/>
                                        <p:tgtEl>
                                          <p:spTgt spid="16390"/>
                                        </p:tgtEl>
                                      </p:cBhvr>
                                    </p:animEffect>
                                  </p:childTnLst>
                                </p:cTn>
                              </p:par>
                            </p:childTnLst>
                          </p:cTn>
                        </p:par>
                        <p:par>
                          <p:cTn id="25" fill="hold" nodeType="afterGroup">
                            <p:stCondLst>
                              <p:cond delay="4000"/>
                            </p:stCondLst>
                            <p:childTnLst>
                              <p:par>
                                <p:cTn id="26" presetID="22" presetClass="entr" presetSubtype="4" fill="hold" nodeType="afterEffect">
                                  <p:stCondLst>
                                    <p:cond delay="0"/>
                                  </p:stCondLst>
                                  <p:childTnLst>
                                    <p:set>
                                      <p:cBhvr>
                                        <p:cTn id="27" dur="1" fill="hold">
                                          <p:stCondLst>
                                            <p:cond delay="0"/>
                                          </p:stCondLst>
                                        </p:cTn>
                                        <p:tgtEl>
                                          <p:spTgt spid="16391"/>
                                        </p:tgtEl>
                                        <p:attrNameLst>
                                          <p:attrName>style.visibility</p:attrName>
                                        </p:attrNameLst>
                                      </p:cBhvr>
                                      <p:to>
                                        <p:strVal val="visible"/>
                                      </p:to>
                                    </p:set>
                                    <p:animEffect transition="in" filter="wipe(down)">
                                      <p:cBhvr>
                                        <p:cTn id="28" dur="1000"/>
                                        <p:tgtEl>
                                          <p:spTgt spid="16391"/>
                                        </p:tgtEl>
                                      </p:cBhvr>
                                    </p:animEffect>
                                  </p:childTnLst>
                                </p:cTn>
                              </p:par>
                            </p:childTnLst>
                          </p:cTn>
                        </p:par>
                        <p:par>
                          <p:cTn id="29" fill="hold" nodeType="afterGroup">
                            <p:stCondLst>
                              <p:cond delay="5000"/>
                            </p:stCondLst>
                            <p:childTnLst>
                              <p:par>
                                <p:cTn id="30" presetID="22" presetClass="entr" presetSubtype="4" fill="hold" nodeType="afterEffect">
                                  <p:stCondLst>
                                    <p:cond delay="0"/>
                                  </p:stCondLst>
                                  <p:childTnLst>
                                    <p:set>
                                      <p:cBhvr>
                                        <p:cTn id="31" dur="1" fill="hold">
                                          <p:stCondLst>
                                            <p:cond delay="0"/>
                                          </p:stCondLst>
                                        </p:cTn>
                                        <p:tgtEl>
                                          <p:spTgt spid="16392"/>
                                        </p:tgtEl>
                                        <p:attrNameLst>
                                          <p:attrName>style.visibility</p:attrName>
                                        </p:attrNameLst>
                                      </p:cBhvr>
                                      <p:to>
                                        <p:strVal val="visible"/>
                                      </p:to>
                                    </p:set>
                                    <p:animEffect transition="in" filter="wipe(down)">
                                      <p:cBhvr>
                                        <p:cTn id="32" dur="1000"/>
                                        <p:tgtEl>
                                          <p:spTgt spid="1639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93227">
                                            <p:txEl>
                                              <p:pRg st="3" end="3"/>
                                            </p:txEl>
                                          </p:spTgt>
                                        </p:tgtEl>
                                        <p:attrNameLst>
                                          <p:attrName>style.visibility</p:attrName>
                                        </p:attrNameLst>
                                      </p:cBhvr>
                                      <p:to>
                                        <p:strVal val="visible"/>
                                      </p:to>
                                    </p:set>
                                    <p:animEffect transition="in" filter="wipe(left)">
                                      <p:cBhvr>
                                        <p:cTn id="37" dur="500"/>
                                        <p:tgtEl>
                                          <p:spTgt spid="393227">
                                            <p:txEl>
                                              <p:pRg st="3" end="3"/>
                                            </p:txEl>
                                          </p:spTgt>
                                        </p:tgtEl>
                                      </p:cBhvr>
                                    </p:animEffect>
                                  </p:childTnLst>
                                </p:cTn>
                              </p:par>
                            </p:childTnLst>
                          </p:cTn>
                        </p:par>
                        <p:par>
                          <p:cTn id="38" fill="hold" nodeType="afterGroup">
                            <p:stCondLst>
                              <p:cond delay="500"/>
                            </p:stCondLst>
                            <p:childTnLst>
                              <p:par>
                                <p:cTn id="39" presetID="22" presetClass="entr" presetSubtype="8" fill="hold" nodeType="afterEffect">
                                  <p:stCondLst>
                                    <p:cond delay="0"/>
                                  </p:stCondLst>
                                  <p:childTnLst>
                                    <p:set>
                                      <p:cBhvr>
                                        <p:cTn id="40" dur="1" fill="hold">
                                          <p:stCondLst>
                                            <p:cond delay="0"/>
                                          </p:stCondLst>
                                        </p:cTn>
                                        <p:tgtEl>
                                          <p:spTgt spid="16393"/>
                                        </p:tgtEl>
                                        <p:attrNameLst>
                                          <p:attrName>style.visibility</p:attrName>
                                        </p:attrNameLst>
                                      </p:cBhvr>
                                      <p:to>
                                        <p:strVal val="visible"/>
                                      </p:to>
                                    </p:set>
                                    <p:animEffect transition="in" filter="wipe(left)">
                                      <p:cBhvr>
                                        <p:cTn id="41" dur="1000"/>
                                        <p:tgtEl>
                                          <p:spTgt spid="163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6359" name="Text Box 7"/>
          <p:cNvSpPr txBox="1">
            <a:spLocks noChangeArrowheads="1"/>
          </p:cNvSpPr>
          <p:nvPr/>
        </p:nvSpPr>
        <p:spPr bwMode="auto">
          <a:xfrm>
            <a:off x="390998" y="5369004"/>
            <a:ext cx="402272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0"/>
            <a:r>
              <a:rPr lang="en-US" altLang="en-US" sz="1400" dirty="0" smtClean="0">
                <a:latin typeface="Palatino Linotype" panose="02040502050505030304" pitchFamily="18" charset="0"/>
              </a:rPr>
              <a:t>●</a:t>
            </a:r>
            <a:r>
              <a:rPr lang="en-US" altLang="en-US" sz="2200" dirty="0" smtClean="0">
                <a:latin typeface="Palatino Linotype" panose="02040502050505030304" pitchFamily="18" charset="0"/>
              </a:rPr>
              <a:t>The </a:t>
            </a:r>
            <a:r>
              <a:rPr lang="en-US" altLang="en-US" sz="2200" i="1" dirty="0" smtClean="0">
                <a:latin typeface="Palatino Linotype" panose="02040502050505030304" pitchFamily="18" charset="0"/>
              </a:rPr>
              <a:t>PPC(F)</a:t>
            </a:r>
            <a:r>
              <a:rPr lang="en-US" altLang="en-US" sz="2200" dirty="0" smtClean="0">
                <a:latin typeface="Palatino Linotype" panose="02040502050505030304" pitchFamily="18" charset="0"/>
              </a:rPr>
              <a:t> </a:t>
            </a:r>
            <a:r>
              <a:rPr lang="en-US" altLang="en-US" sz="2200" dirty="0">
                <a:latin typeface="Palatino Linotype" panose="02040502050505030304" pitchFamily="18" charset="0"/>
              </a:rPr>
              <a:t>separates attainable combinations from unattainable combinations.</a:t>
            </a:r>
          </a:p>
        </p:txBody>
      </p:sp>
      <p:sp>
        <p:nvSpPr>
          <p:cNvPr id="356360" name="Text Box 8"/>
          <p:cNvSpPr txBox="1">
            <a:spLocks noChangeArrowheads="1"/>
          </p:cNvSpPr>
          <p:nvPr/>
        </p:nvSpPr>
        <p:spPr bwMode="auto">
          <a:xfrm>
            <a:off x="212725" y="16779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356362" name="Text Box 10"/>
          <p:cNvSpPr txBox="1">
            <a:spLocks noChangeArrowheads="1"/>
          </p:cNvSpPr>
          <p:nvPr/>
        </p:nvSpPr>
        <p:spPr bwMode="auto">
          <a:xfrm>
            <a:off x="352899" y="2821822"/>
            <a:ext cx="409892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0"/>
            <a:r>
              <a:rPr lang="en-US" sz="1400" dirty="0">
                <a:solidFill>
                  <a:prstClr val="white"/>
                </a:solidFill>
                <a:latin typeface="Palatino Linotype"/>
              </a:rPr>
              <a:t>●</a:t>
            </a:r>
            <a:r>
              <a:rPr lang="en-US" sz="2200" dirty="0">
                <a:solidFill>
                  <a:prstClr val="white"/>
                </a:solidFill>
                <a:latin typeface="Palatino Linotype" panose="02040502050505030304" pitchFamily="18" charset="0"/>
              </a:rPr>
              <a:t>Points A-F represent </a:t>
            </a:r>
            <a:r>
              <a:rPr lang="en-US" sz="2200" dirty="0">
                <a:solidFill>
                  <a:srgbClr val="92D050"/>
                </a:solidFill>
                <a:latin typeface="Palatino Linotype" panose="02040502050505030304" pitchFamily="18" charset="0"/>
              </a:rPr>
              <a:t>efficiency</a:t>
            </a:r>
            <a:r>
              <a:rPr lang="en-US" sz="2200" dirty="0">
                <a:solidFill>
                  <a:prstClr val="white"/>
                </a:solidFill>
                <a:latin typeface="Palatino Linotype" panose="02040502050505030304" pitchFamily="18" charset="0"/>
              </a:rPr>
              <a:t> and are attainable</a:t>
            </a:r>
            <a:r>
              <a:rPr lang="en-US" sz="2200" dirty="0" smtClean="0">
                <a:solidFill>
                  <a:prstClr val="white"/>
                </a:solidFill>
                <a:latin typeface="Palatino Linotype" panose="02040502050505030304" pitchFamily="18" charset="0"/>
              </a:rPr>
              <a:t>. (the line)</a:t>
            </a:r>
          </a:p>
          <a:p>
            <a:pPr lvl="0"/>
            <a:r>
              <a:rPr lang="en-US" sz="2200" dirty="0" smtClean="0">
                <a:solidFill>
                  <a:prstClr val="white"/>
                </a:solidFill>
                <a:latin typeface="Palatino Linotype" panose="02040502050505030304" pitchFamily="18" charset="0"/>
              </a:rPr>
              <a:t> </a:t>
            </a:r>
            <a:endParaRPr lang="en-US" altLang="en-US" sz="1400" dirty="0" smtClean="0">
              <a:latin typeface="Palatino Linotype" panose="02040502050505030304" pitchFamily="18" charset="0"/>
            </a:endParaRPr>
          </a:p>
          <a:p>
            <a:r>
              <a:rPr lang="en-US" altLang="en-US" sz="1400" dirty="0" smtClean="0">
                <a:latin typeface="Palatino Linotype" panose="02040502050505030304" pitchFamily="18" charset="0"/>
              </a:rPr>
              <a:t>●</a:t>
            </a:r>
            <a:r>
              <a:rPr lang="en-US" altLang="en-US" sz="2200" dirty="0" smtClean="0">
                <a:latin typeface="Palatino Linotype" panose="02040502050505030304" pitchFamily="18" charset="0"/>
              </a:rPr>
              <a:t>We cannot produce at any point outside the </a:t>
            </a:r>
            <a:r>
              <a:rPr lang="en-US" altLang="en-US" sz="2200" i="1" dirty="0" smtClean="0">
                <a:latin typeface="Palatino Linotype" panose="02040502050505030304" pitchFamily="18" charset="0"/>
              </a:rPr>
              <a:t>PPC(F)</a:t>
            </a:r>
            <a:r>
              <a:rPr lang="en-US" altLang="en-US" sz="2200" dirty="0" smtClean="0">
                <a:latin typeface="Palatino Linotype" panose="02040502050505030304" pitchFamily="18" charset="0"/>
              </a:rPr>
              <a:t> such as point </a:t>
            </a:r>
            <a:r>
              <a:rPr lang="en-US" altLang="en-US" sz="2200" i="1" dirty="0" smtClean="0">
                <a:latin typeface="Palatino Linotype" panose="02040502050505030304" pitchFamily="18" charset="0"/>
              </a:rPr>
              <a:t>G</a:t>
            </a:r>
            <a:r>
              <a:rPr lang="en-US" altLang="en-US" sz="2200" dirty="0" smtClean="0">
                <a:latin typeface="Palatino Linotype" panose="02040502050505030304" pitchFamily="18" charset="0"/>
              </a:rPr>
              <a:t> – </a:t>
            </a:r>
            <a:r>
              <a:rPr lang="en-US" altLang="en-US" sz="2200" dirty="0" smtClean="0">
                <a:solidFill>
                  <a:srgbClr val="92D050"/>
                </a:solidFill>
                <a:latin typeface="Palatino Linotype" panose="02040502050505030304" pitchFamily="18" charset="0"/>
              </a:rPr>
              <a:t>unattainable</a:t>
            </a:r>
            <a:r>
              <a:rPr lang="en-US" altLang="en-US" sz="2200" dirty="0" smtClean="0">
                <a:latin typeface="Palatino Linotype" panose="02040502050505030304" pitchFamily="18" charset="0"/>
              </a:rPr>
              <a:t>. (don’t have enough resources)</a:t>
            </a:r>
            <a:endParaRPr lang="en-US" altLang="en-US" sz="2200" dirty="0">
              <a:latin typeface="Palatino Linotype" panose="02040502050505030304" pitchFamily="18" charset="0"/>
            </a:endParaRPr>
          </a:p>
        </p:txBody>
      </p:sp>
      <p:sp>
        <p:nvSpPr>
          <p:cNvPr id="356364" name="Text Box 12"/>
          <p:cNvSpPr txBox="1">
            <a:spLocks noChangeArrowheads="1"/>
          </p:cNvSpPr>
          <p:nvPr/>
        </p:nvSpPr>
        <p:spPr bwMode="auto">
          <a:xfrm>
            <a:off x="429099" y="1352590"/>
            <a:ext cx="4022725"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dirty="0" smtClean="0">
                <a:latin typeface="Palatino Linotype"/>
              </a:rPr>
              <a:t>●</a:t>
            </a:r>
            <a:r>
              <a:rPr lang="en-US" altLang="en-US" sz="2200" dirty="0" smtClean="0">
                <a:latin typeface="Palatino Linotype" panose="02040502050505030304" pitchFamily="18" charset="0"/>
              </a:rPr>
              <a:t>We can produce at any point inside the </a:t>
            </a:r>
            <a:r>
              <a:rPr lang="en-US" altLang="en-US" sz="2200" i="1" dirty="0" smtClean="0">
                <a:latin typeface="Palatino Linotype" panose="02040502050505030304" pitchFamily="18" charset="0"/>
              </a:rPr>
              <a:t>PPC(F)</a:t>
            </a:r>
            <a:r>
              <a:rPr lang="en-US" altLang="en-US" sz="2200" dirty="0" smtClean="0">
                <a:latin typeface="Palatino Linotype" panose="02040502050505030304" pitchFamily="18" charset="0"/>
              </a:rPr>
              <a:t> – this is considered attainable, but </a:t>
            </a:r>
            <a:r>
              <a:rPr lang="en-US" altLang="en-US" sz="2200" dirty="0" smtClean="0">
                <a:solidFill>
                  <a:srgbClr val="92D050"/>
                </a:solidFill>
                <a:latin typeface="Palatino Linotype" panose="02040502050505030304" pitchFamily="18" charset="0"/>
              </a:rPr>
              <a:t>inefficient</a:t>
            </a:r>
            <a:r>
              <a:rPr lang="en-US" altLang="en-US" sz="2200" dirty="0" smtClean="0">
                <a:latin typeface="Palatino Linotype" panose="02040502050505030304" pitchFamily="18" charset="0"/>
              </a:rPr>
              <a:t>. (underutilization)</a:t>
            </a:r>
            <a:endParaRPr lang="en-US" altLang="en-US" sz="2200" dirty="0">
              <a:latin typeface="Palatino Linotype" panose="02040502050505030304" pitchFamily="18" charset="0"/>
            </a:endParaRPr>
          </a:p>
        </p:txBody>
      </p:sp>
      <p:sp>
        <p:nvSpPr>
          <p:cNvPr id="356368" name="Rectangle 16"/>
          <p:cNvSpPr>
            <a:spLocks noGrp="1" noChangeArrowheads="1"/>
          </p:cNvSpPr>
          <p:nvPr>
            <p:ph type="title"/>
          </p:nvPr>
        </p:nvSpPr>
        <p:spPr>
          <a:xfrm>
            <a:off x="429099" y="685800"/>
            <a:ext cx="8229600" cy="792162"/>
          </a:xfrm>
        </p:spPr>
        <p:txBody>
          <a:bodyPr>
            <a:normAutofit fontScale="90000"/>
          </a:bodyPr>
          <a:lstStyle/>
          <a:p>
            <a:pPr algn="ctr"/>
            <a:r>
              <a:rPr lang="en-US" dirty="0" smtClean="0">
                <a:latin typeface="Palatino Linotype" panose="02040502050505030304" pitchFamily="18" charset="0"/>
              </a:rPr>
              <a:t>ATTAINABLE, UNATTAINABLE, EFFICIENCY</a:t>
            </a:r>
            <a:endParaRPr lang="en-US" dirty="0">
              <a:latin typeface="Palatino Linotype" panose="02040502050505030304" pitchFamily="18" charset="0"/>
            </a:endParaRPr>
          </a:p>
        </p:txBody>
      </p:sp>
      <p:pic>
        <p:nvPicPr>
          <p:cNvPr id="356375" name="Picture 6" descr="fig0302a.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40263" y="1841500"/>
            <a:ext cx="4313237"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fig0302b.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40263" y="1841500"/>
            <a:ext cx="4313237"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fig0302c.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640263" y="1841500"/>
            <a:ext cx="4313237"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fig0302d.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640263" y="1841500"/>
            <a:ext cx="4313237"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fig0302e.gif"/>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640263" y="1841500"/>
            <a:ext cx="4313237"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059021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56362"/>
                                        </p:tgtEl>
                                        <p:attrNameLst>
                                          <p:attrName>style.visibility</p:attrName>
                                        </p:attrNameLst>
                                      </p:cBhvr>
                                      <p:to>
                                        <p:strVal val="visible"/>
                                      </p:to>
                                    </p:set>
                                    <p:animEffect transition="in" filter="wipe(left)">
                                      <p:cBhvr>
                                        <p:cTn id="16" dur="500"/>
                                        <p:tgtEl>
                                          <p:spTgt spid="356362"/>
                                        </p:tgtEl>
                                      </p:cBhvr>
                                    </p:animEffect>
                                  </p:childTnLst>
                                </p:cTn>
                              </p:par>
                            </p:childTnLst>
                          </p:cTn>
                        </p:par>
                        <p:par>
                          <p:cTn id="17" fill="hold" nodeType="afterGroup">
                            <p:stCondLst>
                              <p:cond delay="500"/>
                            </p:stCondLst>
                            <p:childTnLst>
                              <p:par>
                                <p:cTn id="18" presetID="10" presetClass="entr" presetSubtype="0" fill="hold"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56359"/>
                                        </p:tgtEl>
                                        <p:attrNameLst>
                                          <p:attrName>style.visibility</p:attrName>
                                        </p:attrNameLst>
                                      </p:cBhvr>
                                      <p:to>
                                        <p:strVal val="visible"/>
                                      </p:to>
                                    </p:set>
                                    <p:animEffect transition="in" filter="wipe(left)">
                                      <p:cBhvr>
                                        <p:cTn id="25" dur="500"/>
                                        <p:tgtEl>
                                          <p:spTgt spid="356359"/>
                                        </p:tgtEl>
                                      </p:cBhvr>
                                    </p:animEffect>
                                  </p:childTnLst>
                                </p:cTn>
                              </p:par>
                            </p:childTnLst>
                          </p:cTn>
                        </p:par>
                        <p:par>
                          <p:cTn id="26" fill="hold" nodeType="afterGroup">
                            <p:stCondLst>
                              <p:cond delay="500"/>
                            </p:stCondLst>
                            <p:childTnLst>
                              <p:par>
                                <p:cTn id="27" presetID="10" presetClass="entr" presetSubtype="0"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9" grpId="0" autoUpdateAnimBg="0"/>
      <p:bldP spid="35636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457200"/>
            <a:ext cx="3733800" cy="792162"/>
          </a:xfrm>
        </p:spPr>
        <p:txBody>
          <a:bodyPr>
            <a:normAutofit fontScale="90000"/>
          </a:bodyPr>
          <a:lstStyle/>
          <a:p>
            <a:r>
              <a:rPr lang="en-US" dirty="0" smtClean="0">
                <a:latin typeface="Palatino Linotype" panose="02040502050505030304" pitchFamily="18" charset="0"/>
              </a:rPr>
              <a:t>Economic Growth</a:t>
            </a:r>
            <a:endParaRPr lang="en-US" dirty="0">
              <a:latin typeface="Palatino Linotype" panose="02040502050505030304" pitchFamily="18" charset="0"/>
            </a:endParaRPr>
          </a:p>
        </p:txBody>
      </p:sp>
      <p:sp>
        <p:nvSpPr>
          <p:cNvPr id="3" name="Content Placeholder 2"/>
          <p:cNvSpPr>
            <a:spLocks noGrp="1"/>
          </p:cNvSpPr>
          <p:nvPr>
            <p:ph idx="1"/>
          </p:nvPr>
        </p:nvSpPr>
        <p:spPr>
          <a:xfrm>
            <a:off x="4209625" y="1447800"/>
            <a:ext cx="4419600" cy="4525963"/>
          </a:xfrm>
        </p:spPr>
        <p:txBody>
          <a:bodyPr>
            <a:normAutofit fontScale="92500" lnSpcReduction="20000"/>
          </a:bodyPr>
          <a:lstStyle/>
          <a:p>
            <a:r>
              <a:rPr lang="en-US" sz="2600" dirty="0" smtClean="0">
                <a:latin typeface="Palatino Linotype" panose="02040502050505030304" pitchFamily="18" charset="0"/>
              </a:rPr>
              <a:t>The PPC(F) can also illustrate economic growth.  </a:t>
            </a:r>
          </a:p>
          <a:p>
            <a:r>
              <a:rPr lang="en-US" sz="2600" dirty="0" smtClean="0">
                <a:latin typeface="Palatino Linotype" panose="02040502050505030304" pitchFamily="18" charset="0"/>
              </a:rPr>
              <a:t>This growth can be demonstrated in overall economic growth (the entire PPC(F) shifts outward) or growth in a specific area of the economy.  </a:t>
            </a:r>
          </a:p>
          <a:p>
            <a:r>
              <a:rPr lang="en-US" altLang="en-US" sz="2600" dirty="0">
                <a:solidFill>
                  <a:srgbClr val="92D050"/>
                </a:solidFill>
                <a:latin typeface="Palatino Linotype" panose="02040502050505030304" pitchFamily="18" charset="0"/>
              </a:rPr>
              <a:t>If we produce at point </a:t>
            </a:r>
            <a:r>
              <a:rPr lang="en-US" altLang="en-US" sz="2600" i="1" dirty="0">
                <a:solidFill>
                  <a:srgbClr val="92D050"/>
                </a:solidFill>
                <a:latin typeface="Palatino Linotype" panose="02040502050505030304" pitchFamily="18" charset="0"/>
              </a:rPr>
              <a:t>J</a:t>
            </a:r>
            <a:r>
              <a:rPr lang="en-US" altLang="en-US" sz="2600" dirty="0">
                <a:solidFill>
                  <a:srgbClr val="92D050"/>
                </a:solidFill>
                <a:latin typeface="Palatino Linotype" panose="02040502050505030304" pitchFamily="18" charset="0"/>
              </a:rPr>
              <a:t>, we produce only cell-phone factories and no cell phones</a:t>
            </a:r>
            <a:r>
              <a:rPr lang="en-US" altLang="en-US" sz="2600" dirty="0">
                <a:latin typeface="Palatino Linotype" panose="02040502050505030304" pitchFamily="18" charset="0"/>
              </a:rPr>
              <a:t>.</a:t>
            </a:r>
          </a:p>
          <a:p>
            <a:r>
              <a:rPr lang="en-US" altLang="en-US" sz="2600" dirty="0">
                <a:solidFill>
                  <a:srgbClr val="FFC000"/>
                </a:solidFill>
                <a:latin typeface="Palatino Linotype" panose="02040502050505030304" pitchFamily="18" charset="0"/>
              </a:rPr>
              <a:t>If we produce at point </a:t>
            </a:r>
            <a:r>
              <a:rPr lang="en-US" altLang="en-US" sz="2600" i="1" dirty="0">
                <a:solidFill>
                  <a:srgbClr val="FFC000"/>
                </a:solidFill>
                <a:latin typeface="Palatino Linotype" panose="02040502050505030304" pitchFamily="18" charset="0"/>
              </a:rPr>
              <a:t>L</a:t>
            </a:r>
            <a:r>
              <a:rPr lang="en-US" altLang="en-US" sz="2600" dirty="0">
                <a:solidFill>
                  <a:srgbClr val="FFC000"/>
                </a:solidFill>
                <a:latin typeface="Palatino Linotype" panose="02040502050505030304" pitchFamily="18" charset="0"/>
              </a:rPr>
              <a:t>, we produce cell phones and no cell-phone factories</a:t>
            </a:r>
            <a:r>
              <a:rPr lang="en-US" altLang="en-US" sz="2600" dirty="0">
                <a:latin typeface="Palatino Linotype" panose="02040502050505030304" pitchFamily="18" charset="0"/>
              </a:rPr>
              <a:t>.</a:t>
            </a:r>
          </a:p>
          <a:p>
            <a:endParaRPr lang="en-US" dirty="0"/>
          </a:p>
        </p:txBody>
      </p:sp>
      <p:pic>
        <p:nvPicPr>
          <p:cNvPr id="4" name="Picture 11" descr="fig0306a_thumb.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3077" y="1605756"/>
            <a:ext cx="3916548" cy="421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8476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2067</TotalTime>
  <Words>1086</Words>
  <Application>Microsoft Office PowerPoint</Application>
  <PresentationFormat>On-screen Show (4:3)</PresentationFormat>
  <Paragraphs>64</Paragraphs>
  <Slides>13</Slides>
  <Notes>4</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GillSans</vt:lpstr>
      <vt:lpstr>Palatino Linotype</vt:lpstr>
      <vt:lpstr>Tw Cen MT</vt:lpstr>
      <vt:lpstr>Wingdings</vt:lpstr>
      <vt:lpstr>Thatch</vt:lpstr>
      <vt:lpstr>Happy Tuesday </vt:lpstr>
      <vt:lpstr>Let’s Review</vt:lpstr>
      <vt:lpstr>Production Possibilities Curve</vt:lpstr>
      <vt:lpstr>Production Possibilities Curve (Frontier)</vt:lpstr>
      <vt:lpstr>Mr. Clifford</vt:lpstr>
      <vt:lpstr>Law of Increasing Opportunity Costs</vt:lpstr>
      <vt:lpstr>PRODUCTION POSSIBILITIES Cell Phones and DVDs</vt:lpstr>
      <vt:lpstr>ATTAINABLE, UNATTAINABLE, EFFICIENCY</vt:lpstr>
      <vt:lpstr>Economic Growth</vt:lpstr>
      <vt:lpstr>Economic Growth, cont’d. </vt:lpstr>
      <vt:lpstr>Economic Growth, cont’d</vt:lpstr>
      <vt:lpstr>PowerPoint Presentation</vt:lpstr>
      <vt:lpstr>Grab and partner….</vt:lpstr>
    </vt:vector>
  </TitlesOfParts>
  <Company>OCPS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Production Possibilities Frontier</dc:title>
  <dc:creator>Batchelor, Daniel T.</dc:creator>
  <cp:lastModifiedBy>Powell, Jennifer</cp:lastModifiedBy>
  <cp:revision>34</cp:revision>
  <dcterms:created xsi:type="dcterms:W3CDTF">2013-08-21T17:11:02Z</dcterms:created>
  <dcterms:modified xsi:type="dcterms:W3CDTF">2017-01-06T15:09:40Z</dcterms:modified>
</cp:coreProperties>
</file>